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comments/comment1.xml" ContentType="application/vnd.openxmlformats-officedocument.presentationml.comments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281" r:id="rId4"/>
    <p:sldId id="282" r:id="rId5"/>
    <p:sldId id="278" r:id="rId6"/>
    <p:sldId id="289" r:id="rId7"/>
    <p:sldId id="297" r:id="rId8"/>
    <p:sldId id="288" r:id="rId9"/>
    <p:sldId id="291" r:id="rId10"/>
    <p:sldId id="293" r:id="rId11"/>
    <p:sldId id="277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ZILE MKHIZE" initials="FM" lastIdx="5" clrIdx="0">
    <p:extLst>
      <p:ext uri="{19B8F6BF-5375-455C-9EA6-DF929625EA0E}">
        <p15:presenceInfo xmlns:p15="http://schemas.microsoft.com/office/powerpoint/2012/main" userId="S-1-5-21-715447722-3263556306-2611465779-1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3" autoAdjust="0"/>
    <p:restoredTop sz="90935" autoAdjust="0"/>
  </p:normalViewPr>
  <p:slideViewPr>
    <p:cSldViewPr>
      <p:cViewPr varScale="1">
        <p:scale>
          <a:sx n="64" d="100"/>
          <a:sy n="64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6-04T14:45:02.342" idx="3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08765-0628-4F92-977C-5F23E8D85644}" type="doc">
      <dgm:prSet loTypeId="urn:microsoft.com/office/officeart/2005/8/layout/hProcess4" loCatId="process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en-ZA"/>
        </a:p>
      </dgm:t>
    </dgm:pt>
    <dgm:pt modelId="{A54F3020-CB52-4795-A8C2-FA745067324D}">
      <dgm:prSet phldrT="[Text]"/>
      <dgm:spPr>
        <a:xfrm>
          <a:off x="373855" y="2308139"/>
          <a:ext cx="1491460" cy="106009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A 10 </a:t>
          </a:r>
          <a:r>
            <a:rPr lang="en-ZA" dirty="0" err="1" smtClean="0">
              <a:solidFill>
                <a:srgbClr val="FFFFFF"/>
              </a:solidFill>
              <a:latin typeface="Arial"/>
              <a:ea typeface="+mn-ea"/>
              <a:cs typeface="+mn-cs"/>
            </a:rPr>
            <a:t>yr</a:t>
          </a:r>
          <a:r>
            <a:rPr lang="en-ZA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 Infrastructure Plan</a:t>
          </a:r>
        </a:p>
        <a:p>
          <a:r>
            <a:rPr lang="en-ZA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(June)</a:t>
          </a:r>
          <a:endParaRPr lang="en-ZA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C5E41899-A1F6-4D29-BD21-596C825D7F3B}" type="parTrans" cxnId="{7BE48939-FFFF-4F6F-A110-9F1BC4695B7F}">
      <dgm:prSet/>
      <dgm:spPr/>
      <dgm:t>
        <a:bodyPr/>
        <a:lstStyle/>
        <a:p>
          <a:endParaRPr lang="en-ZA"/>
        </a:p>
      </dgm:t>
    </dgm:pt>
    <dgm:pt modelId="{0561A562-7B24-4101-9A66-EADDAEE22F72}" type="sibTrans" cxnId="{7BE48939-FFFF-4F6F-A110-9F1BC4695B7F}">
      <dgm:prSet/>
      <dgm:spPr>
        <a:xfrm rot="20144621">
          <a:off x="1064270" y="1910021"/>
          <a:ext cx="2515253" cy="1791108"/>
        </a:xfrm>
        <a:prstGeom prst="leftCircularArrow">
          <a:avLst>
            <a:gd name="adj1" fmla="val 3011"/>
            <a:gd name="adj2" fmla="val 369235"/>
            <a:gd name="adj3" fmla="val 2300479"/>
            <a:gd name="adj4" fmla="val 9180222"/>
            <a:gd name="adj5" fmla="val 3512"/>
          </a:avLst>
        </a:prstGeom>
        <a:solidFill>
          <a:srgbClr val="2D2D8A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rgbClr val="FFFFFF"/>
          </a:contourClr>
        </a:sp3d>
      </dgm:spPr>
      <dgm:t>
        <a:bodyPr/>
        <a:lstStyle/>
        <a:p>
          <a:endParaRPr lang="en-ZA"/>
        </a:p>
      </dgm:t>
    </dgm:pt>
    <dgm:pt modelId="{063CACB3-87A4-4168-B5E5-EE1FB82BBF1C}">
      <dgm:prSet phldrT="[Text]"/>
      <dgm:spPr>
        <a:xfrm>
          <a:off x="990" y="1454278"/>
          <a:ext cx="1677892" cy="1383910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Prepare &amp; Submit the U-AMP</a:t>
          </a:r>
          <a:endParaRPr lang="en-ZA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B5E491AB-2F7A-42E3-9068-5D80C5E4C286}" type="parTrans" cxnId="{67DB40B8-5CAA-42CC-AD3B-BB1783061754}">
      <dgm:prSet/>
      <dgm:spPr/>
      <dgm:t>
        <a:bodyPr/>
        <a:lstStyle/>
        <a:p>
          <a:endParaRPr lang="en-ZA"/>
        </a:p>
      </dgm:t>
    </dgm:pt>
    <dgm:pt modelId="{D263003B-E230-4F31-A256-DC8EA5414947}" type="sibTrans" cxnId="{67DB40B8-5CAA-42CC-AD3B-BB1783061754}">
      <dgm:prSet/>
      <dgm:spPr/>
      <dgm:t>
        <a:bodyPr/>
        <a:lstStyle/>
        <a:p>
          <a:endParaRPr lang="en-ZA"/>
        </a:p>
      </dgm:t>
    </dgm:pt>
    <dgm:pt modelId="{969A1530-3C9C-4714-BB8A-60D25A4FED29}">
      <dgm:prSet phldrT="[Text]"/>
      <dgm:spPr>
        <a:xfrm>
          <a:off x="990" y="1454278"/>
          <a:ext cx="1677892" cy="1383910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gm:spPr>
      <dgm:t>
        <a:bodyPr/>
        <a:lstStyle/>
        <a:p>
          <a:pPr marL="228600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ZA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E4A0DC53-30D3-4A27-A9A7-A5387B7A852B}" type="parTrans" cxnId="{318BCFE8-5860-47A8-9DF2-E3AA5E492B88}">
      <dgm:prSet/>
      <dgm:spPr/>
      <dgm:t>
        <a:bodyPr/>
        <a:lstStyle/>
        <a:p>
          <a:endParaRPr lang="en-ZA"/>
        </a:p>
      </dgm:t>
    </dgm:pt>
    <dgm:pt modelId="{168AB30A-DF5C-4994-AD5F-4E4DF49A6D87}" type="sibTrans" cxnId="{318BCFE8-5860-47A8-9DF2-E3AA5E492B88}">
      <dgm:prSet/>
      <dgm:spPr/>
      <dgm:t>
        <a:bodyPr/>
        <a:lstStyle/>
        <a:p>
          <a:endParaRPr lang="en-ZA"/>
        </a:p>
      </dgm:t>
    </dgm:pt>
    <dgm:pt modelId="{06B282BE-2D77-4697-AB97-491701B16413}">
      <dgm:prSet phldrT="[Text]"/>
      <dgm:spPr>
        <a:xfrm>
          <a:off x="2494953" y="1155593"/>
          <a:ext cx="1491460" cy="106862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3yrs/ MTEF Plan(IPMP) – August</a:t>
          </a:r>
          <a:endParaRPr lang="en-ZA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BCCED318-3317-483D-B745-E807D82B18F0}" type="parTrans" cxnId="{5F072E35-6E0E-4070-BA74-7DDA94FF6825}">
      <dgm:prSet/>
      <dgm:spPr/>
      <dgm:t>
        <a:bodyPr/>
        <a:lstStyle/>
        <a:p>
          <a:endParaRPr lang="en-ZA"/>
        </a:p>
      </dgm:t>
    </dgm:pt>
    <dgm:pt modelId="{A62788C8-F329-46D8-AD7B-8B74EA798741}" type="sibTrans" cxnId="{5F072E35-6E0E-4070-BA74-7DDA94FF6825}">
      <dgm:prSet/>
      <dgm:spPr>
        <a:xfrm>
          <a:off x="3021248" y="669766"/>
          <a:ext cx="2035697" cy="2035697"/>
        </a:xfrm>
        <a:prstGeom prst="circularArrow">
          <a:avLst>
            <a:gd name="adj1" fmla="val 2649"/>
            <a:gd name="adj2" fmla="val 322133"/>
            <a:gd name="adj3" fmla="val 19747491"/>
            <a:gd name="adj4" fmla="val 12820646"/>
            <a:gd name="adj5" fmla="val 3090"/>
          </a:avLst>
        </a:prstGeom>
        <a:solidFill>
          <a:srgbClr val="2D2D8A">
            <a:shade val="90000"/>
            <a:hueOff val="0"/>
            <a:satOff val="-17716"/>
            <a:lumOff val="21885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rgbClr val="FFFFFF"/>
          </a:contourClr>
        </a:sp3d>
      </dgm:spPr>
      <dgm:t>
        <a:bodyPr/>
        <a:lstStyle/>
        <a:p>
          <a:endParaRPr lang="en-ZA"/>
        </a:p>
      </dgm:t>
    </dgm:pt>
    <dgm:pt modelId="{0E82D143-3175-47CE-A696-6653D3FCD2C2}">
      <dgm:prSet phldrT="[Text]"/>
      <dgm:spPr>
        <a:xfrm>
          <a:off x="2098581" y="1972819"/>
          <a:ext cx="1677892" cy="95185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-13333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gm:spPr>
      <dgm:t>
        <a:bodyPr/>
        <a:lstStyle/>
        <a:p>
          <a:r>
            <a:rPr lang="en-ZA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Prepare  &amp; Submit the IPMP with a procurement strategy</a:t>
          </a:r>
          <a:endParaRPr lang="en-ZA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A1A30D76-1284-4553-8C14-F6FE745C6F81}" type="parTrans" cxnId="{626CA31F-AEEA-4800-A492-422B1362838E}">
      <dgm:prSet/>
      <dgm:spPr/>
      <dgm:t>
        <a:bodyPr/>
        <a:lstStyle/>
        <a:p>
          <a:endParaRPr lang="en-ZA"/>
        </a:p>
      </dgm:t>
    </dgm:pt>
    <dgm:pt modelId="{1C6FDB1C-E215-45BD-A287-994D9E076D67}" type="sibTrans" cxnId="{626CA31F-AEEA-4800-A492-422B1362838E}">
      <dgm:prSet/>
      <dgm:spPr/>
      <dgm:t>
        <a:bodyPr/>
        <a:lstStyle/>
        <a:p>
          <a:endParaRPr lang="en-ZA"/>
        </a:p>
      </dgm:t>
    </dgm:pt>
    <dgm:pt modelId="{500B913E-FB9C-48C0-AC5F-64737D4B3874}">
      <dgm:prSet phldrT="[Text]"/>
      <dgm:spPr>
        <a:xfrm>
          <a:off x="4616051" y="2658384"/>
          <a:ext cx="1491460" cy="59310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 year Plan</a:t>
          </a:r>
        </a:p>
        <a:p>
          <a:r>
            <a:rPr lang="en-ZA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IPIP (March)</a:t>
          </a:r>
          <a:endParaRPr lang="en-ZA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486A1235-E5F0-46CB-955F-62B24201663A}" type="parTrans" cxnId="{7037C6D1-FA0C-4502-BC9D-842BC5A2AAB4}">
      <dgm:prSet/>
      <dgm:spPr/>
      <dgm:t>
        <a:bodyPr/>
        <a:lstStyle/>
        <a:p>
          <a:endParaRPr lang="en-ZA"/>
        </a:p>
      </dgm:t>
    </dgm:pt>
    <dgm:pt modelId="{FEF2C077-A929-4159-97D9-A8D14A57BA4C}" type="sibTrans" cxnId="{7037C6D1-FA0C-4502-BC9D-842BC5A2AAB4}">
      <dgm:prSet/>
      <dgm:spPr>
        <a:xfrm>
          <a:off x="5192522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rgbClr val="2D2D8A">
            <a:shade val="90000"/>
            <a:hueOff val="0"/>
            <a:satOff val="-35432"/>
            <a:lumOff val="4377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rgbClr val="FFFFFF"/>
          </a:contourClr>
        </a:sp3d>
      </dgm:spPr>
      <dgm:t>
        <a:bodyPr/>
        <a:lstStyle/>
        <a:p>
          <a:endParaRPr lang="en-ZA"/>
        </a:p>
      </dgm:t>
    </dgm:pt>
    <dgm:pt modelId="{6756EBFE-5C84-4AC2-B2AB-82E5AFD0428C}">
      <dgm:prSet phldrT="[Text]"/>
      <dgm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-26667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gm:spPr>
      <dgm:t>
        <a:bodyPr/>
        <a:lstStyle/>
        <a:p>
          <a:r>
            <a:rPr lang="en-ZA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A detailed programme implementation plan</a:t>
          </a:r>
          <a:endParaRPr lang="en-ZA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CBBE9564-85FD-4DFE-84F1-2D56EF7C9D80}" type="parTrans" cxnId="{8466FDF5-A9B1-4895-A45B-7E15864506B9}">
      <dgm:prSet/>
      <dgm:spPr/>
      <dgm:t>
        <a:bodyPr/>
        <a:lstStyle/>
        <a:p>
          <a:endParaRPr lang="en-ZA"/>
        </a:p>
      </dgm:t>
    </dgm:pt>
    <dgm:pt modelId="{C4A61B95-9A72-40A6-A0C8-5936721D9DEF}" type="sibTrans" cxnId="{8466FDF5-A9B1-4895-A45B-7E15864506B9}">
      <dgm:prSet/>
      <dgm:spPr/>
      <dgm:t>
        <a:bodyPr/>
        <a:lstStyle/>
        <a:p>
          <a:endParaRPr lang="en-ZA"/>
        </a:p>
      </dgm:t>
    </dgm:pt>
    <dgm:pt modelId="{39476E72-5663-43D7-B235-CD1F6DBF02B9}">
      <dgm:prSet/>
      <dgm:spPr>
        <a:xfrm>
          <a:off x="6737149" y="1274474"/>
          <a:ext cx="1491460" cy="59310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Evaluation of previous year</a:t>
          </a:r>
        </a:p>
        <a:p>
          <a:r>
            <a:rPr lang="en-ZA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(May)</a:t>
          </a:r>
          <a:endParaRPr lang="en-ZA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9FBB5A01-A5F8-4201-B565-863C986436D2}" type="parTrans" cxnId="{E9B490E3-83DC-408C-8EE4-9F5A8EE9D544}">
      <dgm:prSet/>
      <dgm:spPr/>
      <dgm:t>
        <a:bodyPr/>
        <a:lstStyle/>
        <a:p>
          <a:endParaRPr lang="en-ZA"/>
        </a:p>
      </dgm:t>
    </dgm:pt>
    <dgm:pt modelId="{B819BB7D-4689-4161-B832-AAA06227F9CB}" type="sibTrans" cxnId="{E9B490E3-83DC-408C-8EE4-9F5A8EE9D544}">
      <dgm:prSet/>
      <dgm:spPr/>
      <dgm:t>
        <a:bodyPr/>
        <a:lstStyle/>
        <a:p>
          <a:endParaRPr lang="en-ZA"/>
        </a:p>
      </dgm:t>
    </dgm:pt>
    <dgm:pt modelId="{4085E9D3-445A-4429-ADC7-5E5A159FCB0C}">
      <dgm:prSet/>
      <dgm:spPr>
        <a:xfrm>
          <a:off x="6364284" y="1571026"/>
          <a:ext cx="1677892" cy="1383910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gm:spPr>
      <dgm:t>
        <a:bodyPr/>
        <a:lstStyle/>
        <a:p>
          <a:r>
            <a:rPr lang="en-ZA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Performance evaluation of 2018-19</a:t>
          </a:r>
          <a:endParaRPr lang="en-ZA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D4B8A54-F6A4-4330-9520-DD3F111FAA0D}" type="parTrans" cxnId="{EE784FCB-8542-4B2F-A4A9-ACC4C5301B84}">
      <dgm:prSet/>
      <dgm:spPr/>
      <dgm:t>
        <a:bodyPr/>
        <a:lstStyle/>
        <a:p>
          <a:endParaRPr lang="en-ZA"/>
        </a:p>
      </dgm:t>
    </dgm:pt>
    <dgm:pt modelId="{D272E87F-1BD0-476B-98EE-DA8A478ED632}" type="sibTrans" cxnId="{EE784FCB-8542-4B2F-A4A9-ACC4C5301B84}">
      <dgm:prSet/>
      <dgm:spPr/>
      <dgm:t>
        <a:bodyPr/>
        <a:lstStyle/>
        <a:p>
          <a:endParaRPr lang="en-ZA"/>
        </a:p>
      </dgm:t>
    </dgm:pt>
    <dgm:pt modelId="{5181668A-F161-4F54-8596-38BFA98F0FFD}">
      <dgm:prSet/>
      <dgm:spPr>
        <a:xfrm>
          <a:off x="6364284" y="1571026"/>
          <a:ext cx="1677892" cy="1383910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gm:spPr>
      <dgm:t>
        <a:bodyPr/>
        <a:lstStyle/>
        <a:p>
          <a:r>
            <a:rPr lang="en-ZA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Achievements</a:t>
          </a:r>
          <a:endParaRPr lang="en-ZA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185F3EBE-07EC-4F2B-BEDA-8050107F9828}" type="parTrans" cxnId="{59E5C6CD-6A98-4771-8EDD-DF3BA7E10964}">
      <dgm:prSet/>
      <dgm:spPr/>
      <dgm:t>
        <a:bodyPr/>
        <a:lstStyle/>
        <a:p>
          <a:endParaRPr lang="en-ZA"/>
        </a:p>
      </dgm:t>
    </dgm:pt>
    <dgm:pt modelId="{A4B9C06B-5A8E-4F54-BAB3-D87F640141C8}" type="sibTrans" cxnId="{59E5C6CD-6A98-4771-8EDD-DF3BA7E10964}">
      <dgm:prSet/>
      <dgm:spPr/>
      <dgm:t>
        <a:bodyPr/>
        <a:lstStyle/>
        <a:p>
          <a:endParaRPr lang="en-ZA"/>
        </a:p>
      </dgm:t>
    </dgm:pt>
    <dgm:pt modelId="{4A55E706-456D-4F40-8741-30154F9D15B7}">
      <dgm:prSet phldrT="[Text]"/>
      <dgm:spPr>
        <a:xfrm>
          <a:off x="990" y="1454278"/>
          <a:ext cx="1677892" cy="1383910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Inline with strategic objectives &amp; PGDS/P</a:t>
          </a:r>
          <a:endParaRPr lang="en-ZA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26A13182-A994-49D2-8B9F-569B4220D0F9}" type="parTrans" cxnId="{369B7AD1-D744-4A7E-928A-054C67F2D3A3}">
      <dgm:prSet/>
      <dgm:spPr/>
      <dgm:t>
        <a:bodyPr/>
        <a:lstStyle/>
        <a:p>
          <a:endParaRPr lang="en-ZA"/>
        </a:p>
      </dgm:t>
    </dgm:pt>
    <dgm:pt modelId="{E89144D7-6FF3-4921-8A2C-A2533454BB73}" type="sibTrans" cxnId="{369B7AD1-D744-4A7E-928A-054C67F2D3A3}">
      <dgm:prSet/>
      <dgm:spPr/>
      <dgm:t>
        <a:bodyPr/>
        <a:lstStyle/>
        <a:p>
          <a:endParaRPr lang="en-ZA"/>
        </a:p>
      </dgm:t>
    </dgm:pt>
    <dgm:pt modelId="{0E6DEFDF-6FA4-4420-9F2B-BD38AD055039}">
      <dgm:prSet phldrT="[Text]"/>
      <dgm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-26667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gm:spPr>
      <dgm:t>
        <a:bodyPr/>
        <a:lstStyle/>
        <a:p>
          <a:r>
            <a:rPr lang="en-ZA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Project List (Table B5)</a:t>
          </a:r>
          <a:endParaRPr lang="en-ZA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B204E4DC-6339-468B-9BBF-FA711CE899F2}" type="parTrans" cxnId="{C23B7569-DD78-422D-8465-A196C69C4D89}">
      <dgm:prSet/>
      <dgm:spPr/>
      <dgm:t>
        <a:bodyPr/>
        <a:lstStyle/>
        <a:p>
          <a:endParaRPr lang="en-ZA"/>
        </a:p>
      </dgm:t>
    </dgm:pt>
    <dgm:pt modelId="{0B7E3271-EE83-43EE-A122-7E615F55B9E7}" type="sibTrans" cxnId="{C23B7569-DD78-422D-8465-A196C69C4D89}">
      <dgm:prSet/>
      <dgm:spPr/>
      <dgm:t>
        <a:bodyPr/>
        <a:lstStyle/>
        <a:p>
          <a:endParaRPr lang="en-ZA"/>
        </a:p>
      </dgm:t>
    </dgm:pt>
    <dgm:pt modelId="{4DC0E464-B716-41B9-B88B-200EE067B36C}">
      <dgm:prSet phldrT="[Text]"/>
      <dgm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-26667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gm:spPr>
      <dgm:t>
        <a:bodyPr/>
        <a:lstStyle/>
        <a:p>
          <a:r>
            <a:rPr lang="en-ZA" dirty="0" smtClean="0">
              <a:solidFill>
                <a:schemeClr val="accent1">
                  <a:lumMod val="75000"/>
                </a:schemeClr>
              </a:solidFill>
              <a:latin typeface="Arial"/>
              <a:ea typeface="+mn-ea"/>
              <a:cs typeface="+mn-cs"/>
            </a:rPr>
            <a:t>IRM (Report)</a:t>
          </a:r>
          <a:endParaRPr lang="en-ZA" dirty="0">
            <a:solidFill>
              <a:schemeClr val="accent1">
                <a:lumMod val="75000"/>
              </a:schemeClr>
            </a:solidFill>
            <a:latin typeface="Arial"/>
            <a:ea typeface="+mn-ea"/>
            <a:cs typeface="+mn-cs"/>
          </a:endParaRPr>
        </a:p>
      </dgm:t>
    </dgm:pt>
    <dgm:pt modelId="{CECADB91-FC37-4E18-93C2-87FE4354948C}" type="parTrans" cxnId="{6D50CB76-F87F-4949-BC4F-B91B9A39F620}">
      <dgm:prSet/>
      <dgm:spPr/>
      <dgm:t>
        <a:bodyPr/>
        <a:lstStyle/>
        <a:p>
          <a:endParaRPr lang="en-ZA"/>
        </a:p>
      </dgm:t>
    </dgm:pt>
    <dgm:pt modelId="{3AFEA0A3-0464-4D63-B057-EFD549A167A7}" type="sibTrans" cxnId="{6D50CB76-F87F-4949-BC4F-B91B9A39F620}">
      <dgm:prSet/>
      <dgm:spPr/>
      <dgm:t>
        <a:bodyPr/>
        <a:lstStyle/>
        <a:p>
          <a:endParaRPr lang="en-ZA"/>
        </a:p>
      </dgm:t>
    </dgm:pt>
    <dgm:pt modelId="{5CA7542A-FC9D-429A-9D03-8C51C20DB297}">
      <dgm:prSet phldrT="[Text]"/>
      <dgm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-26667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gm:spPr>
      <dgm:t>
        <a:bodyPr/>
        <a:lstStyle/>
        <a:p>
          <a:r>
            <a:rPr lang="en-ZA" dirty="0" smtClean="0">
              <a:solidFill>
                <a:schemeClr val="accent1">
                  <a:lumMod val="75000"/>
                </a:schemeClr>
              </a:solidFill>
              <a:latin typeface="Arial"/>
              <a:ea typeface="+mn-ea"/>
              <a:cs typeface="+mn-cs"/>
            </a:rPr>
            <a:t>BAS</a:t>
          </a:r>
          <a:endParaRPr lang="en-ZA" dirty="0">
            <a:solidFill>
              <a:schemeClr val="accent1">
                <a:lumMod val="75000"/>
              </a:schemeClr>
            </a:solidFill>
            <a:latin typeface="Arial"/>
            <a:ea typeface="+mn-ea"/>
            <a:cs typeface="+mn-cs"/>
          </a:endParaRPr>
        </a:p>
      </dgm:t>
    </dgm:pt>
    <dgm:pt modelId="{3F21EB87-AFC5-4C51-AB2D-441FEC75A329}" type="parTrans" cxnId="{41694376-9D90-4361-9EFE-6DE25915D69F}">
      <dgm:prSet/>
      <dgm:spPr/>
      <dgm:t>
        <a:bodyPr/>
        <a:lstStyle/>
        <a:p>
          <a:endParaRPr lang="en-ZA"/>
        </a:p>
      </dgm:t>
    </dgm:pt>
    <dgm:pt modelId="{4C4B3474-23DB-49DF-96CD-3CEFA6656D1D}" type="sibTrans" cxnId="{41694376-9D90-4361-9EFE-6DE25915D69F}">
      <dgm:prSet/>
      <dgm:spPr/>
      <dgm:t>
        <a:bodyPr/>
        <a:lstStyle/>
        <a:p>
          <a:endParaRPr lang="en-ZA"/>
        </a:p>
      </dgm:t>
    </dgm:pt>
    <dgm:pt modelId="{333F0F0F-9836-4866-8057-739BDEBB4F41}" type="pres">
      <dgm:prSet presAssocID="{3C708765-0628-4F92-977C-5F23E8D856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62E00D4-8025-4BD2-9CC0-94C9F0EFF92A}" type="pres">
      <dgm:prSet presAssocID="{3C708765-0628-4F92-977C-5F23E8D85644}" presName="tSp" presStyleCnt="0"/>
      <dgm:spPr/>
      <dgm:t>
        <a:bodyPr/>
        <a:lstStyle/>
        <a:p>
          <a:endParaRPr lang="en-ZA"/>
        </a:p>
      </dgm:t>
    </dgm:pt>
    <dgm:pt modelId="{3DF1AFB1-D8C1-40F3-979C-4D139A8C7993}" type="pres">
      <dgm:prSet presAssocID="{3C708765-0628-4F92-977C-5F23E8D85644}" presName="bSp" presStyleCnt="0"/>
      <dgm:spPr/>
      <dgm:t>
        <a:bodyPr/>
        <a:lstStyle/>
        <a:p>
          <a:endParaRPr lang="en-ZA"/>
        </a:p>
      </dgm:t>
    </dgm:pt>
    <dgm:pt modelId="{BDEA370E-89E1-4889-A423-F6DE30E21699}" type="pres">
      <dgm:prSet presAssocID="{3C708765-0628-4F92-977C-5F23E8D85644}" presName="process" presStyleCnt="0"/>
      <dgm:spPr/>
      <dgm:t>
        <a:bodyPr/>
        <a:lstStyle/>
        <a:p>
          <a:endParaRPr lang="en-ZA"/>
        </a:p>
      </dgm:t>
    </dgm:pt>
    <dgm:pt modelId="{12E61A2C-28CA-41FF-8756-B9A2923BBD28}" type="pres">
      <dgm:prSet presAssocID="{A54F3020-CB52-4795-A8C2-FA745067324D}" presName="composite1" presStyleCnt="0"/>
      <dgm:spPr/>
      <dgm:t>
        <a:bodyPr/>
        <a:lstStyle/>
        <a:p>
          <a:endParaRPr lang="en-ZA"/>
        </a:p>
      </dgm:t>
    </dgm:pt>
    <dgm:pt modelId="{061AB21D-E2B0-4323-ABE7-B25A393267A2}" type="pres">
      <dgm:prSet presAssocID="{A54F3020-CB52-4795-A8C2-FA745067324D}" presName="dummyNode1" presStyleLbl="node1" presStyleIdx="0" presStyleCnt="4"/>
      <dgm:spPr/>
      <dgm:t>
        <a:bodyPr/>
        <a:lstStyle/>
        <a:p>
          <a:endParaRPr lang="en-ZA"/>
        </a:p>
      </dgm:t>
    </dgm:pt>
    <dgm:pt modelId="{4AEEEE22-8005-4F9A-9BB2-D3E39693459B}" type="pres">
      <dgm:prSet presAssocID="{A54F3020-CB52-4795-A8C2-FA745067324D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6D05781-C99C-4549-BD14-1007DE8BC5E4}" type="pres">
      <dgm:prSet presAssocID="{A54F3020-CB52-4795-A8C2-FA745067324D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7E31B36-786C-40AB-B46F-BA155E7EDAAE}" type="pres">
      <dgm:prSet presAssocID="{A54F3020-CB52-4795-A8C2-FA745067324D}" presName="parentNode1" presStyleLbl="node1" presStyleIdx="0" presStyleCnt="4" custScaleY="178737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58184C5-7842-4DF1-8912-1D7ECD31329A}" type="pres">
      <dgm:prSet presAssocID="{A54F3020-CB52-4795-A8C2-FA745067324D}" presName="connSite1" presStyleCnt="0"/>
      <dgm:spPr/>
      <dgm:t>
        <a:bodyPr/>
        <a:lstStyle/>
        <a:p>
          <a:endParaRPr lang="en-ZA"/>
        </a:p>
      </dgm:t>
    </dgm:pt>
    <dgm:pt modelId="{08E9E7D1-8182-4B3C-9E09-24FAD4CB8C18}" type="pres">
      <dgm:prSet presAssocID="{0561A562-7B24-4101-9A66-EADDAEE22F72}" presName="Name9" presStyleLbl="sibTrans2D1" presStyleIdx="0" presStyleCnt="3" custAng="20144621" custScaleX="140430" custLinFactNeighborX="28265" custLinFactNeighborY="-8126"/>
      <dgm:spPr/>
      <dgm:t>
        <a:bodyPr/>
        <a:lstStyle/>
        <a:p>
          <a:endParaRPr lang="en-ZA"/>
        </a:p>
      </dgm:t>
    </dgm:pt>
    <dgm:pt modelId="{ABFE0979-0B1D-4BC1-8754-CBC22E50F299}" type="pres">
      <dgm:prSet presAssocID="{06B282BE-2D77-4697-AB97-491701B16413}" presName="composite2" presStyleCnt="0"/>
      <dgm:spPr/>
      <dgm:t>
        <a:bodyPr/>
        <a:lstStyle/>
        <a:p>
          <a:endParaRPr lang="en-ZA"/>
        </a:p>
      </dgm:t>
    </dgm:pt>
    <dgm:pt modelId="{B0AE2092-9253-4356-BCFC-F9F081C51726}" type="pres">
      <dgm:prSet presAssocID="{06B282BE-2D77-4697-AB97-491701B16413}" presName="dummyNode2" presStyleLbl="node1" presStyleIdx="0" presStyleCnt="4"/>
      <dgm:spPr/>
      <dgm:t>
        <a:bodyPr/>
        <a:lstStyle/>
        <a:p>
          <a:endParaRPr lang="en-ZA"/>
        </a:p>
      </dgm:t>
    </dgm:pt>
    <dgm:pt modelId="{830E1CCC-BC40-4B6C-B551-944FBA0C5BA4}" type="pres">
      <dgm:prSet presAssocID="{06B282BE-2D77-4697-AB97-491701B16413}" presName="childNode2" presStyleLbl="bgAcc1" presStyleIdx="1" presStyleCnt="4" custScaleY="68780" custLinFactNeighborX="-1401" custLinFactNeighborY="1003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AE09059-BC3A-441A-8556-5A41702320DE}" type="pres">
      <dgm:prSet presAssocID="{06B282BE-2D77-4697-AB97-491701B16413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7FAFFA0-E2AF-4095-B3CB-A0DDC2D377FC}" type="pres">
      <dgm:prSet presAssocID="{06B282BE-2D77-4697-AB97-491701B16413}" presName="parentNode2" presStyleLbl="node1" presStyleIdx="1" presStyleCnt="4" custScaleY="18017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D4EACD3-C056-4EF7-9BEF-EFE5C517A968}" type="pres">
      <dgm:prSet presAssocID="{06B282BE-2D77-4697-AB97-491701B16413}" presName="connSite2" presStyleCnt="0"/>
      <dgm:spPr/>
      <dgm:t>
        <a:bodyPr/>
        <a:lstStyle/>
        <a:p>
          <a:endParaRPr lang="en-ZA"/>
        </a:p>
      </dgm:t>
    </dgm:pt>
    <dgm:pt modelId="{3AF27184-29BE-4DED-8C9A-4C430C50A0B5}" type="pres">
      <dgm:prSet presAssocID="{A62788C8-F329-46D8-AD7B-8B74EA798741}" presName="Name18" presStyleLbl="sibTrans2D1" presStyleIdx="1" presStyleCnt="3"/>
      <dgm:spPr/>
      <dgm:t>
        <a:bodyPr/>
        <a:lstStyle/>
        <a:p>
          <a:endParaRPr lang="en-ZA"/>
        </a:p>
      </dgm:t>
    </dgm:pt>
    <dgm:pt modelId="{35092709-0B36-4E18-A6F8-53A9D0D22F3A}" type="pres">
      <dgm:prSet presAssocID="{500B913E-FB9C-48C0-AC5F-64737D4B3874}" presName="composite1" presStyleCnt="0"/>
      <dgm:spPr/>
      <dgm:t>
        <a:bodyPr/>
        <a:lstStyle/>
        <a:p>
          <a:endParaRPr lang="en-ZA"/>
        </a:p>
      </dgm:t>
    </dgm:pt>
    <dgm:pt modelId="{6060FCA3-1D07-431C-A597-DCF58B79A4C0}" type="pres">
      <dgm:prSet presAssocID="{500B913E-FB9C-48C0-AC5F-64737D4B3874}" presName="dummyNode1" presStyleLbl="node1" presStyleIdx="1" presStyleCnt="4"/>
      <dgm:spPr/>
      <dgm:t>
        <a:bodyPr/>
        <a:lstStyle/>
        <a:p>
          <a:endParaRPr lang="en-ZA"/>
        </a:p>
      </dgm:t>
    </dgm:pt>
    <dgm:pt modelId="{40E6BFF8-0DC3-4B7E-9147-83D873BF2E1C}" type="pres">
      <dgm:prSet presAssocID="{500B913E-FB9C-48C0-AC5F-64737D4B3874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BE80C7F-4175-45F2-9928-937F7AB00187}" type="pres">
      <dgm:prSet presAssocID="{500B913E-FB9C-48C0-AC5F-64737D4B3874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EB6A91B-FD43-4610-ABD6-8F1B708BB6ED}" type="pres">
      <dgm:prSet presAssocID="{500B913E-FB9C-48C0-AC5F-64737D4B3874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014EDDC-AC39-4A77-8885-8D523A200889}" type="pres">
      <dgm:prSet presAssocID="{500B913E-FB9C-48C0-AC5F-64737D4B3874}" presName="connSite1" presStyleCnt="0"/>
      <dgm:spPr/>
      <dgm:t>
        <a:bodyPr/>
        <a:lstStyle/>
        <a:p>
          <a:endParaRPr lang="en-ZA"/>
        </a:p>
      </dgm:t>
    </dgm:pt>
    <dgm:pt modelId="{4FA8B80E-2806-4626-A6B7-2382C4FB2051}" type="pres">
      <dgm:prSet presAssocID="{FEF2C077-A929-4159-97D9-A8D14A57BA4C}" presName="Name9" presStyleLbl="sibTrans2D1" presStyleIdx="2" presStyleCnt="3"/>
      <dgm:spPr/>
      <dgm:t>
        <a:bodyPr/>
        <a:lstStyle/>
        <a:p>
          <a:endParaRPr lang="en-ZA"/>
        </a:p>
      </dgm:t>
    </dgm:pt>
    <dgm:pt modelId="{5B785044-0016-45F9-AF2A-05B8B0A85946}" type="pres">
      <dgm:prSet presAssocID="{39476E72-5663-43D7-B235-CD1F6DBF02B9}" presName="composite2" presStyleCnt="0"/>
      <dgm:spPr/>
      <dgm:t>
        <a:bodyPr/>
        <a:lstStyle/>
        <a:p>
          <a:endParaRPr lang="en-ZA"/>
        </a:p>
      </dgm:t>
    </dgm:pt>
    <dgm:pt modelId="{6F250F36-3F02-4AA8-8A4A-CC120B639B78}" type="pres">
      <dgm:prSet presAssocID="{39476E72-5663-43D7-B235-CD1F6DBF02B9}" presName="dummyNode2" presStyleLbl="node1" presStyleIdx="2" presStyleCnt="4"/>
      <dgm:spPr/>
      <dgm:t>
        <a:bodyPr/>
        <a:lstStyle/>
        <a:p>
          <a:endParaRPr lang="en-ZA"/>
        </a:p>
      </dgm:t>
    </dgm:pt>
    <dgm:pt modelId="{4C6EB055-E016-44CB-9A9A-0788BAE274BE}" type="pres">
      <dgm:prSet presAssocID="{39476E72-5663-43D7-B235-CD1F6DBF02B9}" presName="childNode2" presStyleLbl="bgAcc1" presStyleIdx="3" presStyleCnt="4" custLinFactNeighborX="3083" custLinFactNeighborY="117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8332020-3E1F-429B-80D8-9F2581EE5F38}" type="pres">
      <dgm:prSet presAssocID="{39476E72-5663-43D7-B235-CD1F6DBF02B9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243BD3E-7844-4F26-BA5F-8921E490637A}" type="pres">
      <dgm:prSet presAssocID="{39476E72-5663-43D7-B235-CD1F6DBF02B9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E157FBA-8B21-4DDA-91DD-1C376AD1CE3C}" type="pres">
      <dgm:prSet presAssocID="{39476E72-5663-43D7-B235-CD1F6DBF02B9}" presName="connSite2" presStyleCnt="0"/>
      <dgm:spPr/>
      <dgm:t>
        <a:bodyPr/>
        <a:lstStyle/>
        <a:p>
          <a:endParaRPr lang="en-ZA"/>
        </a:p>
      </dgm:t>
    </dgm:pt>
  </dgm:ptLst>
  <dgm:cxnLst>
    <dgm:cxn modelId="{4BBA124B-0257-4B68-A51E-FC0EB8B34391}" type="presOf" srcId="{4DC0E464-B716-41B9-B88B-200EE067B36C}" destId="{ABE80C7F-4175-45F2-9928-937F7AB00187}" srcOrd="1" destOrd="2" presId="urn:microsoft.com/office/officeart/2005/8/layout/hProcess4"/>
    <dgm:cxn modelId="{5F072E35-6E0E-4070-BA74-7DDA94FF6825}" srcId="{3C708765-0628-4F92-977C-5F23E8D85644}" destId="{06B282BE-2D77-4697-AB97-491701B16413}" srcOrd="1" destOrd="0" parTransId="{BCCED318-3317-483D-B745-E807D82B18F0}" sibTransId="{A62788C8-F329-46D8-AD7B-8B74EA798741}"/>
    <dgm:cxn modelId="{D3DE317C-6FC1-4397-8AE7-C010DD249644}" type="presOf" srcId="{39476E72-5663-43D7-B235-CD1F6DBF02B9}" destId="{9243BD3E-7844-4F26-BA5F-8921E490637A}" srcOrd="0" destOrd="0" presId="urn:microsoft.com/office/officeart/2005/8/layout/hProcess4"/>
    <dgm:cxn modelId="{626CA31F-AEEA-4800-A492-422B1362838E}" srcId="{06B282BE-2D77-4697-AB97-491701B16413}" destId="{0E82D143-3175-47CE-A696-6653D3FCD2C2}" srcOrd="0" destOrd="0" parTransId="{A1A30D76-1284-4553-8C14-F6FE745C6F81}" sibTransId="{1C6FDB1C-E215-45BD-A287-994D9E076D67}"/>
    <dgm:cxn modelId="{336A4CBB-A95C-481C-9CA5-876155FCEB7E}" type="presOf" srcId="{06B282BE-2D77-4697-AB97-491701B16413}" destId="{17FAFFA0-E2AF-4095-B3CB-A0DDC2D377FC}" srcOrd="0" destOrd="0" presId="urn:microsoft.com/office/officeart/2005/8/layout/hProcess4"/>
    <dgm:cxn modelId="{EE784FCB-8542-4B2F-A4A9-ACC4C5301B84}" srcId="{39476E72-5663-43D7-B235-CD1F6DBF02B9}" destId="{4085E9D3-445A-4429-ADC7-5E5A159FCB0C}" srcOrd="0" destOrd="0" parTransId="{7D4B8A54-F6A4-4330-9520-DD3F111FAA0D}" sibTransId="{D272E87F-1BD0-476B-98EE-DA8A478ED632}"/>
    <dgm:cxn modelId="{884B3DBE-097B-4C7F-8008-60F8F3E8615B}" type="presOf" srcId="{063CACB3-87A4-4168-B5E5-EE1FB82BBF1C}" destId="{26D05781-C99C-4549-BD14-1007DE8BC5E4}" srcOrd="1" destOrd="0" presId="urn:microsoft.com/office/officeart/2005/8/layout/hProcess4"/>
    <dgm:cxn modelId="{318BCFE8-5860-47A8-9DF2-E3AA5E492B88}" srcId="{A54F3020-CB52-4795-A8C2-FA745067324D}" destId="{969A1530-3C9C-4714-BB8A-60D25A4FED29}" srcOrd="2" destOrd="0" parTransId="{E4A0DC53-30D3-4A27-A9A7-A5387B7A852B}" sibTransId="{168AB30A-DF5C-4994-AD5F-4E4DF49A6D87}"/>
    <dgm:cxn modelId="{61F6EB9C-BF33-41B1-BD6A-74BBC1F45F6B}" type="presOf" srcId="{A54F3020-CB52-4795-A8C2-FA745067324D}" destId="{27E31B36-786C-40AB-B46F-BA155E7EDAAE}" srcOrd="0" destOrd="0" presId="urn:microsoft.com/office/officeart/2005/8/layout/hProcess4"/>
    <dgm:cxn modelId="{41694376-9D90-4361-9EFE-6DE25915D69F}" srcId="{500B913E-FB9C-48C0-AC5F-64737D4B3874}" destId="{5CA7542A-FC9D-429A-9D03-8C51C20DB297}" srcOrd="3" destOrd="0" parTransId="{3F21EB87-AFC5-4C51-AB2D-441FEC75A329}" sibTransId="{4C4B3474-23DB-49DF-96CD-3CEFA6656D1D}"/>
    <dgm:cxn modelId="{D049072C-7E1F-4159-AE8A-B311865D7083}" type="presOf" srcId="{0E6DEFDF-6FA4-4420-9F2B-BD38AD055039}" destId="{40E6BFF8-0DC3-4B7E-9147-83D873BF2E1C}" srcOrd="0" destOrd="1" presId="urn:microsoft.com/office/officeart/2005/8/layout/hProcess4"/>
    <dgm:cxn modelId="{94E3F273-0776-405A-B02E-05387FE4A144}" type="presOf" srcId="{FEF2C077-A929-4159-97D9-A8D14A57BA4C}" destId="{4FA8B80E-2806-4626-A6B7-2382C4FB2051}" srcOrd="0" destOrd="0" presId="urn:microsoft.com/office/officeart/2005/8/layout/hProcess4"/>
    <dgm:cxn modelId="{07099B15-20B3-485F-9F57-B315132A861E}" type="presOf" srcId="{0E6DEFDF-6FA4-4420-9F2B-BD38AD055039}" destId="{ABE80C7F-4175-45F2-9928-937F7AB00187}" srcOrd="1" destOrd="1" presId="urn:microsoft.com/office/officeart/2005/8/layout/hProcess4"/>
    <dgm:cxn modelId="{5150B004-84B7-479E-9A18-7D9F4EABF4DD}" type="presOf" srcId="{4A55E706-456D-4F40-8741-30154F9D15B7}" destId="{4AEEEE22-8005-4F9A-9BB2-D3E39693459B}" srcOrd="0" destOrd="1" presId="urn:microsoft.com/office/officeart/2005/8/layout/hProcess4"/>
    <dgm:cxn modelId="{520A7480-EFB7-40FC-A2B7-44E462C19331}" type="presOf" srcId="{6756EBFE-5C84-4AC2-B2AB-82E5AFD0428C}" destId="{40E6BFF8-0DC3-4B7E-9147-83D873BF2E1C}" srcOrd="0" destOrd="0" presId="urn:microsoft.com/office/officeart/2005/8/layout/hProcess4"/>
    <dgm:cxn modelId="{14A2C6B1-8504-4770-BD8B-C29C3071BB25}" type="presOf" srcId="{4A55E706-456D-4F40-8741-30154F9D15B7}" destId="{26D05781-C99C-4549-BD14-1007DE8BC5E4}" srcOrd="1" destOrd="1" presId="urn:microsoft.com/office/officeart/2005/8/layout/hProcess4"/>
    <dgm:cxn modelId="{EEF6E6AF-CB57-456A-B1C1-3C29459D43CA}" type="presOf" srcId="{6756EBFE-5C84-4AC2-B2AB-82E5AFD0428C}" destId="{ABE80C7F-4175-45F2-9928-937F7AB00187}" srcOrd="1" destOrd="0" presId="urn:microsoft.com/office/officeart/2005/8/layout/hProcess4"/>
    <dgm:cxn modelId="{C23B7569-DD78-422D-8465-A196C69C4D89}" srcId="{500B913E-FB9C-48C0-AC5F-64737D4B3874}" destId="{0E6DEFDF-6FA4-4420-9F2B-BD38AD055039}" srcOrd="1" destOrd="0" parTransId="{B204E4DC-6339-468B-9BBF-FA711CE899F2}" sibTransId="{0B7E3271-EE83-43EE-A122-7E615F55B9E7}"/>
    <dgm:cxn modelId="{369B7AD1-D744-4A7E-928A-054C67F2D3A3}" srcId="{A54F3020-CB52-4795-A8C2-FA745067324D}" destId="{4A55E706-456D-4F40-8741-30154F9D15B7}" srcOrd="1" destOrd="0" parTransId="{26A13182-A994-49D2-8B9F-569B4220D0F9}" sibTransId="{E89144D7-6FF3-4921-8A2C-A2533454BB73}"/>
    <dgm:cxn modelId="{867B789A-75F2-4B11-8D7B-E8D203F1F92E}" type="presOf" srcId="{0E82D143-3175-47CE-A696-6653D3FCD2C2}" destId="{830E1CCC-BC40-4B6C-B551-944FBA0C5BA4}" srcOrd="0" destOrd="0" presId="urn:microsoft.com/office/officeart/2005/8/layout/hProcess4"/>
    <dgm:cxn modelId="{BE5DC9EE-5852-45D3-BE57-BA12DBE55932}" type="presOf" srcId="{3C708765-0628-4F92-977C-5F23E8D85644}" destId="{333F0F0F-9836-4866-8057-739BDEBB4F41}" srcOrd="0" destOrd="0" presId="urn:microsoft.com/office/officeart/2005/8/layout/hProcess4"/>
    <dgm:cxn modelId="{8466FDF5-A9B1-4895-A45B-7E15864506B9}" srcId="{500B913E-FB9C-48C0-AC5F-64737D4B3874}" destId="{6756EBFE-5C84-4AC2-B2AB-82E5AFD0428C}" srcOrd="0" destOrd="0" parTransId="{CBBE9564-85FD-4DFE-84F1-2D56EF7C9D80}" sibTransId="{C4A61B95-9A72-40A6-A0C8-5936721D9DEF}"/>
    <dgm:cxn modelId="{7037C6D1-FA0C-4502-BC9D-842BC5A2AAB4}" srcId="{3C708765-0628-4F92-977C-5F23E8D85644}" destId="{500B913E-FB9C-48C0-AC5F-64737D4B3874}" srcOrd="2" destOrd="0" parTransId="{486A1235-E5F0-46CB-955F-62B24201663A}" sibTransId="{FEF2C077-A929-4159-97D9-A8D14A57BA4C}"/>
    <dgm:cxn modelId="{4590ED0A-CC00-487D-84DD-528ACDA4AD74}" type="presOf" srcId="{969A1530-3C9C-4714-BB8A-60D25A4FED29}" destId="{26D05781-C99C-4549-BD14-1007DE8BC5E4}" srcOrd="1" destOrd="2" presId="urn:microsoft.com/office/officeart/2005/8/layout/hProcess4"/>
    <dgm:cxn modelId="{6D50CB76-F87F-4949-BC4F-B91B9A39F620}" srcId="{500B913E-FB9C-48C0-AC5F-64737D4B3874}" destId="{4DC0E464-B716-41B9-B88B-200EE067B36C}" srcOrd="2" destOrd="0" parTransId="{CECADB91-FC37-4E18-93C2-87FE4354948C}" sibTransId="{3AFEA0A3-0464-4D63-B057-EFD549A167A7}"/>
    <dgm:cxn modelId="{59E5C6CD-6A98-4771-8EDD-DF3BA7E10964}" srcId="{39476E72-5663-43D7-B235-CD1F6DBF02B9}" destId="{5181668A-F161-4F54-8596-38BFA98F0FFD}" srcOrd="1" destOrd="0" parTransId="{185F3EBE-07EC-4F2B-BEDA-8050107F9828}" sibTransId="{A4B9C06B-5A8E-4F54-BAB3-D87F640141C8}"/>
    <dgm:cxn modelId="{AC3A6F70-6584-4574-B59F-3DCE14BD1FF6}" type="presOf" srcId="{969A1530-3C9C-4714-BB8A-60D25A4FED29}" destId="{4AEEEE22-8005-4F9A-9BB2-D3E39693459B}" srcOrd="0" destOrd="2" presId="urn:microsoft.com/office/officeart/2005/8/layout/hProcess4"/>
    <dgm:cxn modelId="{16776FE0-48F2-45A4-8132-1AE4ED45F2F9}" type="presOf" srcId="{5181668A-F161-4F54-8596-38BFA98F0FFD}" destId="{C8332020-3E1F-429B-80D8-9F2581EE5F38}" srcOrd="1" destOrd="1" presId="urn:microsoft.com/office/officeart/2005/8/layout/hProcess4"/>
    <dgm:cxn modelId="{AF9185CD-1B96-4DA9-889E-AADD19C16A3E}" type="presOf" srcId="{5CA7542A-FC9D-429A-9D03-8C51C20DB297}" destId="{40E6BFF8-0DC3-4B7E-9147-83D873BF2E1C}" srcOrd="0" destOrd="3" presId="urn:microsoft.com/office/officeart/2005/8/layout/hProcess4"/>
    <dgm:cxn modelId="{76FFAB00-0B38-4602-A590-7ECE171B04EF}" type="presOf" srcId="{4085E9D3-445A-4429-ADC7-5E5A159FCB0C}" destId="{4C6EB055-E016-44CB-9A9A-0788BAE274BE}" srcOrd="0" destOrd="0" presId="urn:microsoft.com/office/officeart/2005/8/layout/hProcess4"/>
    <dgm:cxn modelId="{67DB40B8-5CAA-42CC-AD3B-BB1783061754}" srcId="{A54F3020-CB52-4795-A8C2-FA745067324D}" destId="{063CACB3-87A4-4168-B5E5-EE1FB82BBF1C}" srcOrd="0" destOrd="0" parTransId="{B5E491AB-2F7A-42E3-9068-5D80C5E4C286}" sibTransId="{D263003B-E230-4F31-A256-DC8EA5414947}"/>
    <dgm:cxn modelId="{22710C6F-D2B1-4667-9D90-BC3F8DD2D5AD}" type="presOf" srcId="{4DC0E464-B716-41B9-B88B-200EE067B36C}" destId="{40E6BFF8-0DC3-4B7E-9147-83D873BF2E1C}" srcOrd="0" destOrd="2" presId="urn:microsoft.com/office/officeart/2005/8/layout/hProcess4"/>
    <dgm:cxn modelId="{7BE48939-FFFF-4F6F-A110-9F1BC4695B7F}" srcId="{3C708765-0628-4F92-977C-5F23E8D85644}" destId="{A54F3020-CB52-4795-A8C2-FA745067324D}" srcOrd="0" destOrd="0" parTransId="{C5E41899-A1F6-4D29-BD21-596C825D7F3B}" sibTransId="{0561A562-7B24-4101-9A66-EADDAEE22F72}"/>
    <dgm:cxn modelId="{0A39ECF3-18EF-43EE-B23F-A67B2FC8A4A7}" type="presOf" srcId="{0561A562-7B24-4101-9A66-EADDAEE22F72}" destId="{08E9E7D1-8182-4B3C-9E09-24FAD4CB8C18}" srcOrd="0" destOrd="0" presId="urn:microsoft.com/office/officeart/2005/8/layout/hProcess4"/>
    <dgm:cxn modelId="{1C9EF79F-3DF4-4AD8-984A-44EBFFA0E970}" type="presOf" srcId="{500B913E-FB9C-48C0-AC5F-64737D4B3874}" destId="{DEB6A91B-FD43-4610-ABD6-8F1B708BB6ED}" srcOrd="0" destOrd="0" presId="urn:microsoft.com/office/officeart/2005/8/layout/hProcess4"/>
    <dgm:cxn modelId="{5215C53A-89EE-48A1-8C9E-CF8B5F945B31}" type="presOf" srcId="{0E82D143-3175-47CE-A696-6653D3FCD2C2}" destId="{CAE09059-BC3A-441A-8556-5A41702320DE}" srcOrd="1" destOrd="0" presId="urn:microsoft.com/office/officeart/2005/8/layout/hProcess4"/>
    <dgm:cxn modelId="{19C98684-FC5C-40B9-980F-3D03505EBD88}" type="presOf" srcId="{4085E9D3-445A-4429-ADC7-5E5A159FCB0C}" destId="{C8332020-3E1F-429B-80D8-9F2581EE5F38}" srcOrd="1" destOrd="0" presId="urn:microsoft.com/office/officeart/2005/8/layout/hProcess4"/>
    <dgm:cxn modelId="{5D696563-D583-4AED-A831-E15752CE064F}" type="presOf" srcId="{5CA7542A-FC9D-429A-9D03-8C51C20DB297}" destId="{ABE80C7F-4175-45F2-9928-937F7AB00187}" srcOrd="1" destOrd="3" presId="urn:microsoft.com/office/officeart/2005/8/layout/hProcess4"/>
    <dgm:cxn modelId="{6FA66990-9209-40B8-8C75-75A125A8A57C}" type="presOf" srcId="{A62788C8-F329-46D8-AD7B-8B74EA798741}" destId="{3AF27184-29BE-4DED-8C9A-4C430C50A0B5}" srcOrd="0" destOrd="0" presId="urn:microsoft.com/office/officeart/2005/8/layout/hProcess4"/>
    <dgm:cxn modelId="{08A7D9F2-A5E1-4E4C-8550-2DF243DD4A98}" type="presOf" srcId="{5181668A-F161-4F54-8596-38BFA98F0FFD}" destId="{4C6EB055-E016-44CB-9A9A-0788BAE274BE}" srcOrd="0" destOrd="1" presId="urn:microsoft.com/office/officeart/2005/8/layout/hProcess4"/>
    <dgm:cxn modelId="{E9B490E3-83DC-408C-8EE4-9F5A8EE9D544}" srcId="{3C708765-0628-4F92-977C-5F23E8D85644}" destId="{39476E72-5663-43D7-B235-CD1F6DBF02B9}" srcOrd="3" destOrd="0" parTransId="{9FBB5A01-A5F8-4201-B565-863C986436D2}" sibTransId="{B819BB7D-4689-4161-B832-AAA06227F9CB}"/>
    <dgm:cxn modelId="{64A3AE8D-037C-4B58-8322-8666AEE30CB5}" type="presOf" srcId="{063CACB3-87A4-4168-B5E5-EE1FB82BBF1C}" destId="{4AEEEE22-8005-4F9A-9BB2-D3E39693459B}" srcOrd="0" destOrd="0" presId="urn:microsoft.com/office/officeart/2005/8/layout/hProcess4"/>
    <dgm:cxn modelId="{D5F3D591-510B-4856-AF97-3017FF3C18EA}" type="presParOf" srcId="{333F0F0F-9836-4866-8057-739BDEBB4F41}" destId="{562E00D4-8025-4BD2-9CC0-94C9F0EFF92A}" srcOrd="0" destOrd="0" presId="urn:microsoft.com/office/officeart/2005/8/layout/hProcess4"/>
    <dgm:cxn modelId="{EFDC7652-4BCB-4ACD-95F9-C7F88A9D11EC}" type="presParOf" srcId="{333F0F0F-9836-4866-8057-739BDEBB4F41}" destId="{3DF1AFB1-D8C1-40F3-979C-4D139A8C7993}" srcOrd="1" destOrd="0" presId="urn:microsoft.com/office/officeart/2005/8/layout/hProcess4"/>
    <dgm:cxn modelId="{6A4641DD-2E96-44EF-B7FB-A0981E390321}" type="presParOf" srcId="{333F0F0F-9836-4866-8057-739BDEBB4F41}" destId="{BDEA370E-89E1-4889-A423-F6DE30E21699}" srcOrd="2" destOrd="0" presId="urn:microsoft.com/office/officeart/2005/8/layout/hProcess4"/>
    <dgm:cxn modelId="{39AC7D54-06AB-4DB4-A9CE-58E2331204A1}" type="presParOf" srcId="{BDEA370E-89E1-4889-A423-F6DE30E21699}" destId="{12E61A2C-28CA-41FF-8756-B9A2923BBD28}" srcOrd="0" destOrd="0" presId="urn:microsoft.com/office/officeart/2005/8/layout/hProcess4"/>
    <dgm:cxn modelId="{2B0CB6C6-1777-406B-BA56-0C663E789EB0}" type="presParOf" srcId="{12E61A2C-28CA-41FF-8756-B9A2923BBD28}" destId="{061AB21D-E2B0-4323-ABE7-B25A393267A2}" srcOrd="0" destOrd="0" presId="urn:microsoft.com/office/officeart/2005/8/layout/hProcess4"/>
    <dgm:cxn modelId="{F6A2C87D-D360-47E6-89C0-DF4458F29E8C}" type="presParOf" srcId="{12E61A2C-28CA-41FF-8756-B9A2923BBD28}" destId="{4AEEEE22-8005-4F9A-9BB2-D3E39693459B}" srcOrd="1" destOrd="0" presId="urn:microsoft.com/office/officeart/2005/8/layout/hProcess4"/>
    <dgm:cxn modelId="{7C3910C0-7E3D-47B0-A19F-8374350F779B}" type="presParOf" srcId="{12E61A2C-28CA-41FF-8756-B9A2923BBD28}" destId="{26D05781-C99C-4549-BD14-1007DE8BC5E4}" srcOrd="2" destOrd="0" presId="urn:microsoft.com/office/officeart/2005/8/layout/hProcess4"/>
    <dgm:cxn modelId="{11E86D5E-E9F5-420C-8F37-21536833971B}" type="presParOf" srcId="{12E61A2C-28CA-41FF-8756-B9A2923BBD28}" destId="{27E31B36-786C-40AB-B46F-BA155E7EDAAE}" srcOrd="3" destOrd="0" presId="urn:microsoft.com/office/officeart/2005/8/layout/hProcess4"/>
    <dgm:cxn modelId="{80448ED0-7D12-40A5-8D5C-F3D75FA0733A}" type="presParOf" srcId="{12E61A2C-28CA-41FF-8756-B9A2923BBD28}" destId="{E58184C5-7842-4DF1-8912-1D7ECD31329A}" srcOrd="4" destOrd="0" presId="urn:microsoft.com/office/officeart/2005/8/layout/hProcess4"/>
    <dgm:cxn modelId="{1C258B89-9534-42FB-AF79-333633A1003A}" type="presParOf" srcId="{BDEA370E-89E1-4889-A423-F6DE30E21699}" destId="{08E9E7D1-8182-4B3C-9E09-24FAD4CB8C18}" srcOrd="1" destOrd="0" presId="urn:microsoft.com/office/officeart/2005/8/layout/hProcess4"/>
    <dgm:cxn modelId="{9028B350-028A-4E46-BC19-82D31BB457BF}" type="presParOf" srcId="{BDEA370E-89E1-4889-A423-F6DE30E21699}" destId="{ABFE0979-0B1D-4BC1-8754-CBC22E50F299}" srcOrd="2" destOrd="0" presId="urn:microsoft.com/office/officeart/2005/8/layout/hProcess4"/>
    <dgm:cxn modelId="{1C8810F2-3EB7-4268-AFA0-FDD0BAFA38AA}" type="presParOf" srcId="{ABFE0979-0B1D-4BC1-8754-CBC22E50F299}" destId="{B0AE2092-9253-4356-BCFC-F9F081C51726}" srcOrd="0" destOrd="0" presId="urn:microsoft.com/office/officeart/2005/8/layout/hProcess4"/>
    <dgm:cxn modelId="{B0E8C1B4-A09C-4B9D-94D7-F16ADDC217E8}" type="presParOf" srcId="{ABFE0979-0B1D-4BC1-8754-CBC22E50F299}" destId="{830E1CCC-BC40-4B6C-B551-944FBA0C5BA4}" srcOrd="1" destOrd="0" presId="urn:microsoft.com/office/officeart/2005/8/layout/hProcess4"/>
    <dgm:cxn modelId="{A1096718-0BBD-47A1-9757-58E7BE3A8D0D}" type="presParOf" srcId="{ABFE0979-0B1D-4BC1-8754-CBC22E50F299}" destId="{CAE09059-BC3A-441A-8556-5A41702320DE}" srcOrd="2" destOrd="0" presId="urn:microsoft.com/office/officeart/2005/8/layout/hProcess4"/>
    <dgm:cxn modelId="{DF6E7BD1-C564-4F1C-BDA1-9CB959DC1D6C}" type="presParOf" srcId="{ABFE0979-0B1D-4BC1-8754-CBC22E50F299}" destId="{17FAFFA0-E2AF-4095-B3CB-A0DDC2D377FC}" srcOrd="3" destOrd="0" presId="urn:microsoft.com/office/officeart/2005/8/layout/hProcess4"/>
    <dgm:cxn modelId="{2BA5F5B1-7F08-4320-97E5-90B21537017C}" type="presParOf" srcId="{ABFE0979-0B1D-4BC1-8754-CBC22E50F299}" destId="{4D4EACD3-C056-4EF7-9BEF-EFE5C517A968}" srcOrd="4" destOrd="0" presId="urn:microsoft.com/office/officeart/2005/8/layout/hProcess4"/>
    <dgm:cxn modelId="{CC43953D-D3F7-44CB-BEA1-50B5A123504D}" type="presParOf" srcId="{BDEA370E-89E1-4889-A423-F6DE30E21699}" destId="{3AF27184-29BE-4DED-8C9A-4C430C50A0B5}" srcOrd="3" destOrd="0" presId="urn:microsoft.com/office/officeart/2005/8/layout/hProcess4"/>
    <dgm:cxn modelId="{532609B2-4A62-46BE-8DA1-8C3696E596E1}" type="presParOf" srcId="{BDEA370E-89E1-4889-A423-F6DE30E21699}" destId="{35092709-0B36-4E18-A6F8-53A9D0D22F3A}" srcOrd="4" destOrd="0" presId="urn:microsoft.com/office/officeart/2005/8/layout/hProcess4"/>
    <dgm:cxn modelId="{D1DE5312-A732-45A5-87E2-424865A0BE93}" type="presParOf" srcId="{35092709-0B36-4E18-A6F8-53A9D0D22F3A}" destId="{6060FCA3-1D07-431C-A597-DCF58B79A4C0}" srcOrd="0" destOrd="0" presId="urn:microsoft.com/office/officeart/2005/8/layout/hProcess4"/>
    <dgm:cxn modelId="{FB0E0EB6-C7F8-4DE0-B2BE-41712315FDD1}" type="presParOf" srcId="{35092709-0B36-4E18-A6F8-53A9D0D22F3A}" destId="{40E6BFF8-0DC3-4B7E-9147-83D873BF2E1C}" srcOrd="1" destOrd="0" presId="urn:microsoft.com/office/officeart/2005/8/layout/hProcess4"/>
    <dgm:cxn modelId="{51EA8873-625D-48CF-8A84-79E9EC443063}" type="presParOf" srcId="{35092709-0B36-4E18-A6F8-53A9D0D22F3A}" destId="{ABE80C7F-4175-45F2-9928-937F7AB00187}" srcOrd="2" destOrd="0" presId="urn:microsoft.com/office/officeart/2005/8/layout/hProcess4"/>
    <dgm:cxn modelId="{2FC1357B-5244-474A-A464-4C445ED0304B}" type="presParOf" srcId="{35092709-0B36-4E18-A6F8-53A9D0D22F3A}" destId="{DEB6A91B-FD43-4610-ABD6-8F1B708BB6ED}" srcOrd="3" destOrd="0" presId="urn:microsoft.com/office/officeart/2005/8/layout/hProcess4"/>
    <dgm:cxn modelId="{D99A3EF3-35AC-48F3-8704-96F4A40E0800}" type="presParOf" srcId="{35092709-0B36-4E18-A6F8-53A9D0D22F3A}" destId="{E014EDDC-AC39-4A77-8885-8D523A200889}" srcOrd="4" destOrd="0" presId="urn:microsoft.com/office/officeart/2005/8/layout/hProcess4"/>
    <dgm:cxn modelId="{98DF2A61-3CF9-44A9-A018-F7E07BC034A5}" type="presParOf" srcId="{BDEA370E-89E1-4889-A423-F6DE30E21699}" destId="{4FA8B80E-2806-4626-A6B7-2382C4FB2051}" srcOrd="5" destOrd="0" presId="urn:microsoft.com/office/officeart/2005/8/layout/hProcess4"/>
    <dgm:cxn modelId="{528CB96C-0827-41F0-B2F5-E86A81B0B89B}" type="presParOf" srcId="{BDEA370E-89E1-4889-A423-F6DE30E21699}" destId="{5B785044-0016-45F9-AF2A-05B8B0A85946}" srcOrd="6" destOrd="0" presId="urn:microsoft.com/office/officeart/2005/8/layout/hProcess4"/>
    <dgm:cxn modelId="{91EEBD90-61C4-4AE3-87FB-96D8C19A9DBC}" type="presParOf" srcId="{5B785044-0016-45F9-AF2A-05B8B0A85946}" destId="{6F250F36-3F02-4AA8-8A4A-CC120B639B78}" srcOrd="0" destOrd="0" presId="urn:microsoft.com/office/officeart/2005/8/layout/hProcess4"/>
    <dgm:cxn modelId="{3E654B5C-0147-4140-8DB7-3AF62592DA5E}" type="presParOf" srcId="{5B785044-0016-45F9-AF2A-05B8B0A85946}" destId="{4C6EB055-E016-44CB-9A9A-0788BAE274BE}" srcOrd="1" destOrd="0" presId="urn:microsoft.com/office/officeart/2005/8/layout/hProcess4"/>
    <dgm:cxn modelId="{5F98EEDC-C9FB-4839-872C-BCE42F0988CA}" type="presParOf" srcId="{5B785044-0016-45F9-AF2A-05B8B0A85946}" destId="{C8332020-3E1F-429B-80D8-9F2581EE5F38}" srcOrd="2" destOrd="0" presId="urn:microsoft.com/office/officeart/2005/8/layout/hProcess4"/>
    <dgm:cxn modelId="{2F627C32-39E2-4B3A-924E-7A63BFF7F6F6}" type="presParOf" srcId="{5B785044-0016-45F9-AF2A-05B8B0A85946}" destId="{9243BD3E-7844-4F26-BA5F-8921E490637A}" srcOrd="3" destOrd="0" presId="urn:microsoft.com/office/officeart/2005/8/layout/hProcess4"/>
    <dgm:cxn modelId="{41D75598-94EF-40A7-A8F5-C4FDF4BFA755}" type="presParOf" srcId="{5B785044-0016-45F9-AF2A-05B8B0A85946}" destId="{DE157FBA-8B21-4DDA-91DD-1C376AD1CE3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EEE22-8005-4F9A-9BB2-D3E39693459B}">
      <dsp:nvSpPr>
        <dsp:cNvPr id="0" name=""/>
        <dsp:cNvSpPr/>
      </dsp:nvSpPr>
      <dsp:spPr>
        <a:xfrm>
          <a:off x="30" y="1398592"/>
          <a:ext cx="1793428" cy="147920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ZA" sz="12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Prepare &amp; Submit the U-AMP</a:t>
          </a:r>
          <a:endParaRPr lang="en-ZA" sz="12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ZA" sz="12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Inline with strategic objectives &amp; PGDS/P</a:t>
          </a:r>
          <a:endParaRPr lang="en-ZA" sz="12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2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34071" y="1432633"/>
        <a:ext cx="1725346" cy="1094149"/>
      </dsp:txXfrm>
    </dsp:sp>
    <dsp:sp modelId="{08E9E7D1-8182-4B3C-9E09-24FAD4CB8C18}">
      <dsp:nvSpPr>
        <dsp:cNvPr id="0" name=""/>
        <dsp:cNvSpPr/>
      </dsp:nvSpPr>
      <dsp:spPr>
        <a:xfrm rot="20144621">
          <a:off x="1205501" y="1934871"/>
          <a:ext cx="2744143" cy="1954100"/>
        </a:xfrm>
        <a:prstGeom prst="leftCircularArrow">
          <a:avLst>
            <a:gd name="adj1" fmla="val 3011"/>
            <a:gd name="adj2" fmla="val 369235"/>
            <a:gd name="adj3" fmla="val 2300479"/>
            <a:gd name="adj4" fmla="val 9180222"/>
            <a:gd name="adj5" fmla="val 3512"/>
          </a:avLst>
        </a:prstGeom>
        <a:solidFill>
          <a:srgbClr val="2D2D8A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E31B36-786C-40AB-B46F-BA155E7EDAAE}">
      <dsp:nvSpPr>
        <dsp:cNvPr id="0" name=""/>
        <dsp:cNvSpPr/>
      </dsp:nvSpPr>
      <dsp:spPr>
        <a:xfrm>
          <a:off x="398570" y="2311249"/>
          <a:ext cx="1594158" cy="113309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A 10 </a:t>
          </a:r>
          <a:r>
            <a:rPr lang="en-ZA" sz="1200" kern="1200" dirty="0" err="1" smtClean="0">
              <a:solidFill>
                <a:srgbClr val="FFFFFF"/>
              </a:solidFill>
              <a:latin typeface="Arial"/>
              <a:ea typeface="+mn-ea"/>
              <a:cs typeface="+mn-cs"/>
            </a:rPr>
            <a:t>yr</a:t>
          </a:r>
          <a:r>
            <a:rPr lang="en-ZA" sz="12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 Infrastructure Plan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(June)</a:t>
          </a:r>
          <a:endParaRPr lang="en-ZA" sz="12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431757" y="2344436"/>
        <a:ext cx="1527784" cy="1066718"/>
      </dsp:txXfrm>
    </dsp:sp>
    <dsp:sp modelId="{830E1CCC-BC40-4B6C-B551-944FBA0C5BA4}">
      <dsp:nvSpPr>
        <dsp:cNvPr id="0" name=""/>
        <dsp:cNvSpPr/>
      </dsp:nvSpPr>
      <dsp:spPr>
        <a:xfrm>
          <a:off x="2262979" y="2029802"/>
          <a:ext cx="1793428" cy="1017395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-13333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Prepare  &amp; Submit the IPMP with a procurement strategy</a:t>
          </a:r>
          <a:endParaRPr lang="en-ZA" sz="12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2286392" y="2271228"/>
        <a:ext cx="1746602" cy="752556"/>
      </dsp:txXfrm>
    </dsp:sp>
    <dsp:sp modelId="{3AF27184-29BE-4DED-8C9A-4C430C50A0B5}">
      <dsp:nvSpPr>
        <dsp:cNvPr id="0" name=""/>
        <dsp:cNvSpPr/>
      </dsp:nvSpPr>
      <dsp:spPr>
        <a:xfrm>
          <a:off x="3242880" y="549241"/>
          <a:ext cx="2209391" cy="2209391"/>
        </a:xfrm>
        <a:prstGeom prst="circularArrow">
          <a:avLst>
            <a:gd name="adj1" fmla="val 2649"/>
            <a:gd name="adj2" fmla="val 322133"/>
            <a:gd name="adj3" fmla="val 19747491"/>
            <a:gd name="adj4" fmla="val 12820646"/>
            <a:gd name="adj5" fmla="val 3090"/>
          </a:avLst>
        </a:prstGeom>
        <a:solidFill>
          <a:srgbClr val="2D2D8A">
            <a:shade val="90000"/>
            <a:hueOff val="0"/>
            <a:satOff val="-17716"/>
            <a:lumOff val="21885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FAFFA0-E2AF-4095-B3CB-A0DDC2D377FC}">
      <dsp:nvSpPr>
        <dsp:cNvPr id="0" name=""/>
        <dsp:cNvSpPr/>
      </dsp:nvSpPr>
      <dsp:spPr>
        <a:xfrm>
          <a:off x="2686645" y="1079341"/>
          <a:ext cx="1594158" cy="11422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3yrs/ MTEF Plan(IPMP) – August</a:t>
          </a:r>
          <a:endParaRPr lang="en-ZA" sz="12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720099" y="1112795"/>
        <a:ext cx="1527250" cy="1075300"/>
      </dsp:txXfrm>
    </dsp:sp>
    <dsp:sp modelId="{40E6BFF8-0DC3-4B7E-9147-83D873BF2E1C}">
      <dsp:nvSpPr>
        <dsp:cNvPr id="0" name=""/>
        <dsp:cNvSpPr/>
      </dsp:nvSpPr>
      <dsp:spPr>
        <a:xfrm>
          <a:off x="4576180" y="1523379"/>
          <a:ext cx="1793428" cy="147920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-26667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A detailed programme implementation plan</a:t>
          </a:r>
          <a:endParaRPr lang="en-ZA" sz="12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Project List (Table B5)</a:t>
          </a:r>
          <a:endParaRPr lang="en-ZA" sz="12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chemeClr val="accent1">
                  <a:lumMod val="75000"/>
                </a:schemeClr>
              </a:solidFill>
              <a:latin typeface="Arial"/>
              <a:ea typeface="+mn-ea"/>
              <a:cs typeface="+mn-cs"/>
            </a:rPr>
            <a:t>IRM (Report)</a:t>
          </a:r>
          <a:endParaRPr lang="en-ZA" sz="1200" kern="1200" dirty="0">
            <a:solidFill>
              <a:schemeClr val="accent1">
                <a:lumMod val="75000"/>
              </a:schemeClr>
            </a:solidFill>
            <a:latin typeface="Arial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chemeClr val="accent1">
                  <a:lumMod val="75000"/>
                </a:schemeClr>
              </a:solidFill>
              <a:latin typeface="Arial"/>
              <a:ea typeface="+mn-ea"/>
              <a:cs typeface="+mn-cs"/>
            </a:rPr>
            <a:t>BAS</a:t>
          </a:r>
          <a:endParaRPr lang="en-ZA" sz="1200" kern="1200" dirty="0">
            <a:solidFill>
              <a:schemeClr val="accent1">
                <a:lumMod val="75000"/>
              </a:schemeClr>
            </a:solidFill>
            <a:latin typeface="Arial"/>
            <a:ea typeface="+mn-ea"/>
            <a:cs typeface="+mn-cs"/>
          </a:endParaRPr>
        </a:p>
      </dsp:txBody>
      <dsp:txXfrm>
        <a:off x="4610221" y="1557420"/>
        <a:ext cx="1725346" cy="1094149"/>
      </dsp:txXfrm>
    </dsp:sp>
    <dsp:sp modelId="{4FA8B80E-2806-4626-A6B7-2382C4FB2051}">
      <dsp:nvSpPr>
        <dsp:cNvPr id="0" name=""/>
        <dsp:cNvSpPr/>
      </dsp:nvSpPr>
      <dsp:spPr>
        <a:xfrm>
          <a:off x="5585296" y="1838686"/>
          <a:ext cx="2038769" cy="2038769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rgbClr val="2D2D8A">
            <a:shade val="90000"/>
            <a:hueOff val="0"/>
            <a:satOff val="-35432"/>
            <a:lumOff val="4377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B6A91B-FD43-4610-ABD6-8F1B708BB6ED}">
      <dsp:nvSpPr>
        <dsp:cNvPr id="0" name=""/>
        <dsp:cNvSpPr/>
      </dsp:nvSpPr>
      <dsp:spPr>
        <a:xfrm>
          <a:off x="4974720" y="2685610"/>
          <a:ext cx="1594158" cy="63394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 year Plan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IPIP (March)</a:t>
          </a:r>
          <a:endParaRPr lang="en-ZA" sz="12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4993288" y="2704178"/>
        <a:ext cx="1557022" cy="596808"/>
      </dsp:txXfrm>
    </dsp:sp>
    <dsp:sp modelId="{4C6EB055-E016-44CB-9A9A-0788BAE274BE}">
      <dsp:nvSpPr>
        <dsp:cNvPr id="0" name=""/>
        <dsp:cNvSpPr/>
      </dsp:nvSpPr>
      <dsp:spPr>
        <a:xfrm>
          <a:off x="6919546" y="1540775"/>
          <a:ext cx="1793428" cy="147920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2D2D8A">
              <a:alpha val="90000"/>
              <a:hueOff val="0"/>
              <a:satOff val="0"/>
              <a:lumOff val="0"/>
              <a:alphaOff val="-4000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Performance evaluation of 2018-19</a:t>
          </a:r>
          <a:endParaRPr lang="en-ZA" sz="12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2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Achievements</a:t>
          </a:r>
          <a:endParaRPr lang="en-ZA" sz="12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6953587" y="1891788"/>
        <a:ext cx="1725346" cy="1094149"/>
      </dsp:txXfrm>
    </dsp:sp>
    <dsp:sp modelId="{9243BD3E-7844-4F26-BA5F-8921E490637A}">
      <dsp:nvSpPr>
        <dsp:cNvPr id="0" name=""/>
        <dsp:cNvSpPr/>
      </dsp:nvSpPr>
      <dsp:spPr>
        <a:xfrm>
          <a:off x="7262795" y="1206407"/>
          <a:ext cx="1594158" cy="63394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2D2D8A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rgbClr>
            </a:gs>
            <a:gs pos="80000">
              <a:srgbClr val="2D2D8A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rgbClr>
            </a:gs>
            <a:gs pos="100000">
              <a:srgbClr val="2D2D8A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Evaluation of previous year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(May)</a:t>
          </a:r>
          <a:endParaRPr lang="en-ZA" sz="12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281363" y="1224975"/>
        <a:ext cx="1557022" cy="59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ZA" smtClean="0"/>
              <a:t>2017/06/08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5B665-F012-4133-A081-AFA69BD3FEA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236852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ZA" smtClean="0"/>
              <a:t>2017/06/08</a:t>
            </a:r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19192-AB44-459F-A844-0A256113BBA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8805000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19192-AB44-459F-A844-0A256113BBAB}" type="slidenum">
              <a:rPr lang="en-ZA" smtClean="0"/>
              <a:t>3</a:t>
            </a:fld>
            <a:endParaRPr lang="en-ZA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ZA" smtClean="0"/>
              <a:t>2017/06/08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9277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08/07/2017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26E6C-500E-41BA-9094-9BD617F99CD1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78092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 smtClean="0"/>
              <a:t>Provincial Treasury</a:t>
            </a:r>
          </a:p>
          <a:p>
            <a:pPr algn="ctr"/>
            <a:r>
              <a:rPr lang="en-ZA" sz="4000" b="1" dirty="0" smtClean="0"/>
              <a:t>Budget Guidelines Workshop</a:t>
            </a:r>
          </a:p>
          <a:p>
            <a:pPr algn="ctr"/>
            <a:r>
              <a:rPr lang="en-ZA" sz="4000" b="1" dirty="0" smtClean="0"/>
              <a:t>07 </a:t>
            </a:r>
            <a:r>
              <a:rPr lang="en-ZA" sz="4000" b="1" dirty="0"/>
              <a:t>J</a:t>
            </a:r>
            <a:r>
              <a:rPr lang="en-ZA" sz="4000" b="1" dirty="0" smtClean="0"/>
              <a:t>une 2018</a:t>
            </a:r>
            <a:endParaRPr lang="en-ZA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157192"/>
            <a:ext cx="9131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 smtClean="0">
                <a:solidFill>
                  <a:srgbClr val="0000FF"/>
                </a:solidFill>
              </a:rPr>
              <a:t> </a:t>
            </a:r>
            <a:r>
              <a:rPr lang="en-ZA" sz="4000" b="1" dirty="0" smtClean="0"/>
              <a:t>Infrastructure</a:t>
            </a:r>
            <a:endParaRPr lang="en-ZA" sz="4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-22092"/>
            <a:ext cx="6840760" cy="858804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Planning Schedule</a:t>
            </a:r>
            <a:endParaRPr lang="en-ZA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10</a:t>
            </a:fld>
            <a:endParaRPr lang="en-Z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412776"/>
            <a:ext cx="914400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ZA" sz="4400" dirty="0" smtClean="0"/>
              <a:t>The End </a:t>
            </a:r>
          </a:p>
          <a:p>
            <a:pPr marL="0" indent="0" algn="ctr">
              <a:buNone/>
            </a:pPr>
            <a:endParaRPr lang="en-ZA" sz="4400" dirty="0"/>
          </a:p>
          <a:p>
            <a:pPr marL="0" indent="0" algn="ctr">
              <a:buNone/>
            </a:pPr>
            <a:r>
              <a:rPr lang="en-ZA" sz="4400" dirty="0" smtClean="0"/>
              <a:t>Thank you</a:t>
            </a:r>
            <a:endParaRPr lang="en-ZA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07E1920-4091-41B0-9862-CAD3E823968D}" type="slidenum">
              <a:rPr lang="en-ZA" smtClean="0">
                <a:solidFill>
                  <a:schemeClr val="bg1"/>
                </a:solidFill>
              </a:rPr>
              <a:pPr/>
              <a:t>11</a:t>
            </a:fld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5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-27404"/>
            <a:ext cx="6069360" cy="1143000"/>
          </a:xfrm>
        </p:spPr>
        <p:txBody>
          <a:bodyPr/>
          <a:lstStyle/>
          <a:p>
            <a:r>
              <a:rPr lang="en-ZA" sz="3600" b="1" dirty="0" smtClean="0"/>
              <a:t>Content of the Presentation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Purpose</a:t>
            </a:r>
          </a:p>
          <a:p>
            <a:r>
              <a:rPr lang="en-ZA" sz="2800" dirty="0"/>
              <a:t>Infrastructure </a:t>
            </a:r>
            <a:r>
              <a:rPr lang="en-ZA" sz="2800" dirty="0" smtClean="0"/>
              <a:t>Planning</a:t>
            </a:r>
          </a:p>
          <a:p>
            <a:r>
              <a:rPr lang="en-ZA" sz="2800" dirty="0" smtClean="0"/>
              <a:t>The ECE</a:t>
            </a:r>
          </a:p>
          <a:p>
            <a:r>
              <a:rPr lang="en-ZA" sz="2800" dirty="0" smtClean="0"/>
              <a:t>Reporting</a:t>
            </a:r>
            <a:endParaRPr lang="en-ZA" sz="2800" dirty="0"/>
          </a:p>
          <a:p>
            <a:r>
              <a:rPr lang="en-ZA" sz="2800" dirty="0" smtClean="0"/>
              <a:t>Performance</a:t>
            </a:r>
          </a:p>
          <a:p>
            <a:r>
              <a:rPr lang="en-ZA" sz="2800" dirty="0" smtClean="0"/>
              <a:t>Infrastructure Performance Incentive Grant</a:t>
            </a:r>
          </a:p>
          <a:p>
            <a:r>
              <a:rPr lang="en-ZA" sz="2800" dirty="0" smtClean="0"/>
              <a:t>Planning schedule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70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6192688" cy="864096"/>
          </a:xfrm>
        </p:spPr>
        <p:txBody>
          <a:bodyPr>
            <a:noAutofit/>
          </a:bodyPr>
          <a:lstStyle/>
          <a:p>
            <a:r>
              <a:rPr lang="en-ZA" sz="3600" b="1" dirty="0" smtClean="0"/>
              <a:t>The Purpose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To provide guidelines to the departments on what is expected in terms of infrastructure planning and reporting.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To share the planning schedule for 2019/20 MTEF.</a:t>
            </a:r>
          </a:p>
          <a:p>
            <a:endParaRPr lang="en-ZA" dirty="0" smtClean="0"/>
          </a:p>
          <a:p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721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6336704" cy="720080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Infrastructure Planning</a:t>
            </a:r>
            <a:endParaRPr lang="en-ZA" sz="3600" b="1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100471"/>
              </p:ext>
            </p:extLst>
          </p:nvPr>
        </p:nvGraphicFramePr>
        <p:xfrm>
          <a:off x="179512" y="1600200"/>
          <a:ext cx="885698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9351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E31B36-786C-40AB-B46F-BA155E7ED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27E31B36-786C-40AB-B46F-BA155E7ED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EEEE22-8005-4F9A-9BB2-D3E396934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4AEEEE22-8005-4F9A-9BB2-D3E3969345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E9E7D1-8182-4B3C-9E09-24FAD4CB8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08E9E7D1-8182-4B3C-9E09-24FAD4CB8C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FAFFA0-E2AF-4095-B3CB-A0DDC2D37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17FAFFA0-E2AF-4095-B3CB-A0DDC2D37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0E1CCC-BC40-4B6C-B551-944FBA0C5B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830E1CCC-BC40-4B6C-B551-944FBA0C5B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F27184-29BE-4DED-8C9A-4C430C50A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graphicEl>
                                              <a:dgm id="{3AF27184-29BE-4DED-8C9A-4C430C50A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B6A91B-FD43-4610-ABD6-8F1B708BB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graphicEl>
                                              <a:dgm id="{DEB6A91B-FD43-4610-ABD6-8F1B708BB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E6BFF8-0DC3-4B7E-9147-83D873BF2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graphicEl>
                                              <a:dgm id="{40E6BFF8-0DC3-4B7E-9147-83D873BF2E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A8B80E-2806-4626-A6B7-2382C4FB2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graphicEl>
                                              <a:dgm id="{4FA8B80E-2806-4626-A6B7-2382C4FB2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43BD3E-7844-4F26-BA5F-8921E4906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graphicEl>
                                              <a:dgm id="{9243BD3E-7844-4F26-BA5F-8921E4906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6EB055-E016-44CB-9A9A-0788BAE27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graphicEl>
                                              <a:dgm id="{4C6EB055-E016-44CB-9A9A-0788BAE27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16632"/>
            <a:ext cx="6059016" cy="936104"/>
          </a:xfrm>
        </p:spPr>
        <p:txBody>
          <a:bodyPr>
            <a:normAutofit/>
          </a:bodyPr>
          <a:lstStyle/>
          <a:p>
            <a:r>
              <a:rPr lang="en-ZA" sz="3600" b="1" dirty="0"/>
              <a:t>Infrastructure Plans </a:t>
            </a:r>
            <a:r>
              <a:rPr lang="en-ZA" sz="3600" b="1" dirty="0" err="1"/>
              <a:t>cont</a:t>
            </a:r>
            <a:r>
              <a:rPr lang="en-ZA" sz="3600" b="1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/>
              <a:t>Infrastructure Programme Implementation Plan (IPIP) and </a:t>
            </a:r>
            <a:r>
              <a:rPr lang="en-ZA" dirty="0" smtClean="0"/>
              <a:t>Project </a:t>
            </a:r>
            <a:r>
              <a:rPr lang="en-ZA" dirty="0"/>
              <a:t>List (Table B5): </a:t>
            </a:r>
            <a:endParaRPr lang="en-ZA" dirty="0" smtClean="0"/>
          </a:p>
          <a:p>
            <a:pPr lvl="1"/>
            <a:r>
              <a:rPr lang="en-ZA" dirty="0" smtClean="0"/>
              <a:t>The IPIP; aligned to IPMP, </a:t>
            </a:r>
            <a:r>
              <a:rPr lang="en-ZA" dirty="0"/>
              <a:t>is an implementation plan for the </a:t>
            </a:r>
            <a:r>
              <a:rPr lang="en-ZA" dirty="0" smtClean="0"/>
              <a:t>ensuing year.  </a:t>
            </a:r>
          </a:p>
          <a:p>
            <a:pPr lvl="1"/>
            <a:r>
              <a:rPr lang="en-ZA" dirty="0" smtClean="0"/>
              <a:t>To be finalised </a:t>
            </a:r>
            <a:r>
              <a:rPr lang="en-ZA" dirty="0"/>
              <a:t>between </a:t>
            </a:r>
            <a:r>
              <a:rPr lang="en-ZA" dirty="0" smtClean="0"/>
              <a:t>the Sector </a:t>
            </a:r>
            <a:r>
              <a:rPr lang="en-ZA" dirty="0"/>
              <a:t>Department and Implementing Agent before </a:t>
            </a:r>
            <a:r>
              <a:rPr lang="en-ZA" dirty="0" smtClean="0"/>
              <a:t>beginning </a:t>
            </a:r>
            <a:r>
              <a:rPr lang="en-ZA" dirty="0"/>
              <a:t>of the </a:t>
            </a:r>
            <a:r>
              <a:rPr lang="en-ZA" dirty="0" smtClean="0"/>
              <a:t>FY. </a:t>
            </a:r>
          </a:p>
          <a:p>
            <a:pPr lvl="1"/>
            <a:r>
              <a:rPr lang="en-ZA" dirty="0" smtClean="0"/>
              <a:t>Departments without IAs also develops </a:t>
            </a:r>
            <a:r>
              <a:rPr lang="en-ZA" dirty="0"/>
              <a:t>an Implementation Plan. </a:t>
            </a:r>
            <a:endParaRPr lang="en-ZA" dirty="0" smtClean="0"/>
          </a:p>
          <a:p>
            <a:pPr lvl="1"/>
            <a:r>
              <a:rPr lang="en-ZA" dirty="0" smtClean="0"/>
              <a:t>Projects from the IPIP need </a:t>
            </a:r>
            <a:r>
              <a:rPr lang="en-ZA" dirty="0"/>
              <a:t>to be </a:t>
            </a:r>
            <a:r>
              <a:rPr lang="en-ZA" dirty="0" smtClean="0"/>
              <a:t>captured/activated </a:t>
            </a:r>
            <a:r>
              <a:rPr lang="en-ZA" dirty="0"/>
              <a:t>on </a:t>
            </a:r>
            <a:r>
              <a:rPr lang="en-ZA" dirty="0" smtClean="0"/>
              <a:t>IRM. 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674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0"/>
            <a:ext cx="5915000" cy="908720"/>
          </a:xfrm>
        </p:spPr>
        <p:txBody>
          <a:bodyPr>
            <a:noAutofit/>
          </a:bodyPr>
          <a:lstStyle/>
          <a:p>
            <a:r>
              <a:rPr lang="en-ZA" sz="3200" b="1" dirty="0" smtClean="0"/>
              <a:t>Estimates of Capital Expenditure </a:t>
            </a: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6855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smtClean="0"/>
              <a:t>NT requires all Infrastructure projects to tabled and published on </a:t>
            </a:r>
            <a:r>
              <a:rPr lang="en-ZA" sz="2400" dirty="0"/>
              <a:t>the Estimates of Capital </a:t>
            </a:r>
            <a:r>
              <a:rPr lang="en-ZA" sz="2400" dirty="0" smtClean="0"/>
              <a:t>Expenditure (ECE) during the tabling of the provincial budget.</a:t>
            </a:r>
          </a:p>
          <a:p>
            <a:r>
              <a:rPr lang="en-ZA" sz="2400" dirty="0" smtClean="0"/>
              <a:t>PT published the 2</a:t>
            </a:r>
            <a:r>
              <a:rPr lang="en-ZA" sz="2400" baseline="30000" dirty="0" smtClean="0"/>
              <a:t>nd</a:t>
            </a:r>
            <a:r>
              <a:rPr lang="en-ZA" sz="2400" dirty="0" smtClean="0"/>
              <a:t> ECE this financial year (2018/19) based on inputs from the Departments.</a:t>
            </a:r>
          </a:p>
          <a:p>
            <a:r>
              <a:rPr lang="en-ZA" sz="2400" dirty="0" smtClean="0"/>
              <a:t>If there is a need to do adjustments on the tabled projects list, the Department needs to follow the adjustment process.</a:t>
            </a:r>
          </a:p>
          <a:p>
            <a:r>
              <a:rPr lang="en-ZA" sz="2400" dirty="0" smtClean="0"/>
              <a:t>The tabled ECE ( table B5) forms part of the documentation that respective Portfolio Committees use in their oversight  over departments’ expenditure and service delivery. </a:t>
            </a:r>
          </a:p>
          <a:p>
            <a:r>
              <a:rPr lang="en-ZA" sz="2400" dirty="0" smtClean="0"/>
              <a:t>19/20 ECE will be finalised by 15 February 2018.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48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922114"/>
          </a:xfrm>
        </p:spPr>
        <p:txBody>
          <a:bodyPr/>
          <a:lstStyle/>
          <a:p>
            <a:r>
              <a:rPr lang="en-ZA" sz="3600" b="1" dirty="0" smtClean="0"/>
              <a:t>Reporting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 smtClean="0"/>
              <a:t>All departments are required to capture the tabled </a:t>
            </a:r>
            <a:r>
              <a:rPr lang="en-ZA" dirty="0"/>
              <a:t>project list </a:t>
            </a:r>
            <a:r>
              <a:rPr lang="en-ZA" dirty="0" smtClean="0"/>
              <a:t>on the IRM beginning </a:t>
            </a:r>
            <a:r>
              <a:rPr lang="en-ZA" dirty="0"/>
              <a:t>of </a:t>
            </a:r>
            <a:r>
              <a:rPr lang="en-ZA" dirty="0" smtClean="0"/>
              <a:t>each financial </a:t>
            </a:r>
            <a:r>
              <a:rPr lang="en-ZA" dirty="0"/>
              <a:t>year for </a:t>
            </a:r>
            <a:r>
              <a:rPr lang="en-ZA" dirty="0" smtClean="0"/>
              <a:t>in-year reporting &amp; monitoring. </a:t>
            </a:r>
          </a:p>
          <a:p>
            <a:r>
              <a:rPr lang="en-ZA" dirty="0" smtClean="0"/>
              <a:t>The </a:t>
            </a:r>
            <a:r>
              <a:rPr lang="en-ZA" dirty="0"/>
              <a:t>capturing of </a:t>
            </a:r>
            <a:r>
              <a:rPr lang="en-ZA" dirty="0" smtClean="0"/>
              <a:t>projects on the IRM </a:t>
            </a:r>
            <a:r>
              <a:rPr lang="en-ZA" dirty="0"/>
              <a:t>has to take place during the first two months of the </a:t>
            </a:r>
            <a:r>
              <a:rPr lang="en-ZA" dirty="0" smtClean="0"/>
              <a:t>FY.</a:t>
            </a:r>
          </a:p>
          <a:p>
            <a:r>
              <a:rPr lang="en-ZA" dirty="0" smtClean="0"/>
              <a:t>After </a:t>
            </a:r>
            <a:r>
              <a:rPr lang="en-ZA" dirty="0"/>
              <a:t>the date announced by </a:t>
            </a:r>
            <a:r>
              <a:rPr lang="en-ZA" dirty="0" smtClean="0"/>
              <a:t>NT the </a:t>
            </a:r>
            <a:r>
              <a:rPr lang="en-ZA" dirty="0"/>
              <a:t>IRM </a:t>
            </a:r>
            <a:r>
              <a:rPr lang="en-ZA" dirty="0" smtClean="0"/>
              <a:t>gets </a:t>
            </a:r>
            <a:r>
              <a:rPr lang="en-ZA" dirty="0"/>
              <a:t>blocked for </a:t>
            </a:r>
            <a:r>
              <a:rPr lang="en-ZA" dirty="0" smtClean="0"/>
              <a:t>capturing new projects. </a:t>
            </a:r>
          </a:p>
          <a:p>
            <a:r>
              <a:rPr lang="en-ZA" dirty="0" smtClean="0"/>
              <a:t>IRM must be </a:t>
            </a:r>
            <a:r>
              <a:rPr lang="en-ZA" dirty="0"/>
              <a:t>updated every month and a final report is due to Treasury on the </a:t>
            </a:r>
            <a:r>
              <a:rPr lang="en-ZA" dirty="0" smtClean="0"/>
              <a:t>22</a:t>
            </a:r>
            <a:r>
              <a:rPr lang="en-ZA" baseline="30000" dirty="0" smtClean="0"/>
              <a:t>nd</a:t>
            </a:r>
            <a:r>
              <a:rPr lang="en-ZA" dirty="0" smtClean="0"/>
              <a:t> of every month. </a:t>
            </a:r>
          </a:p>
          <a:p>
            <a:r>
              <a:rPr lang="en-ZA" dirty="0" smtClean="0"/>
              <a:t>Signed IRM report is due to PT on the 29</a:t>
            </a:r>
            <a:r>
              <a:rPr lang="en-ZA" baseline="30000" dirty="0" smtClean="0"/>
              <a:t>th</a:t>
            </a:r>
            <a:r>
              <a:rPr lang="en-ZA" dirty="0" smtClean="0"/>
              <a:t> of each month – email or upload on the system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652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464" y="188640"/>
            <a:ext cx="7283152" cy="994122"/>
          </a:xfrm>
        </p:spPr>
        <p:txBody>
          <a:bodyPr/>
          <a:lstStyle/>
          <a:p>
            <a:r>
              <a:rPr lang="en-ZA" sz="3600" b="1" dirty="0" smtClean="0"/>
              <a:t>Performance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06" y="1398533"/>
            <a:ext cx="8229600" cy="489654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ZA" sz="4400" dirty="0"/>
              <a:t>IRM Annual closeout </a:t>
            </a:r>
            <a:r>
              <a:rPr lang="en-ZA" sz="4400" dirty="0" smtClean="0"/>
              <a:t>report due by the 31</a:t>
            </a:r>
            <a:r>
              <a:rPr lang="en-ZA" sz="4400" baseline="30000" dirty="0" smtClean="0"/>
              <a:t>st</a:t>
            </a:r>
            <a:r>
              <a:rPr lang="en-ZA" sz="4400" dirty="0" smtClean="0"/>
              <a:t> of May yearly.</a:t>
            </a:r>
          </a:p>
          <a:p>
            <a:pPr marL="0" indent="0" algn="just">
              <a:buNone/>
            </a:pPr>
            <a:endParaRPr lang="en-ZA" sz="4400" dirty="0"/>
          </a:p>
          <a:p>
            <a:pPr algn="just"/>
            <a:r>
              <a:rPr lang="en-ZA" sz="4400" dirty="0" smtClean="0"/>
              <a:t>End </a:t>
            </a:r>
            <a:r>
              <a:rPr lang="en-ZA" sz="4400" dirty="0"/>
              <a:t>of the Year Evaluation: </a:t>
            </a:r>
            <a:endParaRPr lang="en-ZA" sz="4400" dirty="0" smtClean="0"/>
          </a:p>
          <a:p>
            <a:pPr lvl="1" algn="just"/>
            <a:r>
              <a:rPr lang="en-ZA" sz="4400" dirty="0" smtClean="0"/>
              <a:t>The </a:t>
            </a:r>
            <a:r>
              <a:rPr lang="en-ZA" sz="4400" dirty="0"/>
              <a:t>main purpose of the evaluation is to measure progress </a:t>
            </a:r>
            <a:r>
              <a:rPr lang="en-ZA" sz="4400" dirty="0" smtClean="0"/>
              <a:t>of the </a:t>
            </a:r>
            <a:r>
              <a:rPr lang="en-ZA" sz="4400" dirty="0"/>
              <a:t>infrastructure programme against the objectives and outcomes set, focusing specifically on the </a:t>
            </a:r>
            <a:r>
              <a:rPr lang="en-ZA" sz="4400" dirty="0" smtClean="0"/>
              <a:t>2018/19 financial </a:t>
            </a:r>
            <a:r>
              <a:rPr lang="en-ZA" sz="4400" dirty="0"/>
              <a:t>year</a:t>
            </a:r>
            <a:r>
              <a:rPr lang="en-ZA" sz="4400" dirty="0" smtClean="0"/>
              <a:t>.</a:t>
            </a:r>
          </a:p>
          <a:p>
            <a:pPr lvl="1" algn="just"/>
            <a:r>
              <a:rPr lang="en-ZA" sz="4400" dirty="0" smtClean="0"/>
              <a:t>Departments </a:t>
            </a:r>
            <a:r>
              <a:rPr lang="en-ZA" sz="4400" dirty="0"/>
              <a:t>must use the prescribed </a:t>
            </a:r>
            <a:r>
              <a:rPr lang="en-ZA" sz="4400" dirty="0" smtClean="0"/>
              <a:t>End </a:t>
            </a:r>
            <a:r>
              <a:rPr lang="en-ZA" sz="4400" dirty="0"/>
              <a:t>of Year Evaluation template to complete the information </a:t>
            </a:r>
            <a:r>
              <a:rPr lang="en-ZA" sz="4400" dirty="0" smtClean="0"/>
              <a:t>required.</a:t>
            </a:r>
          </a:p>
          <a:p>
            <a:pPr marL="457200" lvl="1" indent="0" algn="just">
              <a:buNone/>
            </a:pPr>
            <a:r>
              <a:rPr lang="en-ZA" sz="4400" dirty="0" smtClean="0"/>
              <a:t>  </a:t>
            </a:r>
          </a:p>
          <a:p>
            <a:pPr marL="360363" lvl="1" algn="just">
              <a:buFont typeface="Arial" pitchFamily="34" charset="0"/>
              <a:buChar char="•"/>
            </a:pPr>
            <a:r>
              <a:rPr lang="en-ZA" sz="4400" dirty="0" smtClean="0"/>
              <a:t>The Departments </a:t>
            </a:r>
            <a:r>
              <a:rPr lang="en-ZA" sz="4400" dirty="0"/>
              <a:t>that have a portion of Infrastructure Conditional grant Funds allocated for HR are required to submit HR Capacity </a:t>
            </a:r>
            <a:r>
              <a:rPr lang="en-ZA" sz="4400" dirty="0" smtClean="0"/>
              <a:t>Reports </a:t>
            </a:r>
            <a:r>
              <a:rPr lang="en-ZA" sz="4400" dirty="0"/>
              <a:t>on Quarterly basis. </a:t>
            </a:r>
          </a:p>
          <a:p>
            <a:pPr algn="just"/>
            <a:endParaRPr lang="en-ZA" dirty="0" smtClean="0"/>
          </a:p>
          <a:p>
            <a:pPr algn="just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924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44624"/>
            <a:ext cx="6336704" cy="864096"/>
          </a:xfrm>
        </p:spPr>
        <p:txBody>
          <a:bodyPr>
            <a:noAutofit/>
          </a:bodyPr>
          <a:lstStyle/>
          <a:p>
            <a:r>
              <a:rPr lang="en-ZA" sz="3200" b="1" dirty="0" smtClean="0"/>
              <a:t>Infrastructure Performance Incentive Grant</a:t>
            </a:r>
            <a:endParaRPr lang="en-ZA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26E6C-500E-41BA-9094-9BD617F99CD1}" type="slidenum">
              <a:rPr lang="en-ZA" smtClean="0"/>
              <a:pPr/>
              <a:t>9</a:t>
            </a:fld>
            <a:endParaRPr lang="en-Z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9" y="1412776"/>
            <a:ext cx="727280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F276BC94CD446B8E96DCD1B152BAF" ma:contentTypeVersion="1" ma:contentTypeDescription="Create a new document." ma:contentTypeScope="" ma:versionID="91fbb4a8bb66bf3ef74b5574e6573b0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A377779-BD23-406A-ADD3-4C2E5104A5E2}"/>
</file>

<file path=customXml/itemProps2.xml><?xml version="1.0" encoding="utf-8"?>
<ds:datastoreItem xmlns:ds="http://schemas.openxmlformats.org/officeDocument/2006/customXml" ds:itemID="{B33E458C-CF53-4733-AF12-08B112CD3EA2}"/>
</file>

<file path=customXml/itemProps3.xml><?xml version="1.0" encoding="utf-8"?>
<ds:datastoreItem xmlns:ds="http://schemas.openxmlformats.org/officeDocument/2006/customXml" ds:itemID="{F1B25BDE-3D24-4C04-93C1-14A98FEF1462}"/>
</file>

<file path=docProps/app.xml><?xml version="1.0" encoding="utf-8"?>
<Properties xmlns="http://schemas.openxmlformats.org/officeDocument/2006/extended-properties" xmlns:vt="http://schemas.openxmlformats.org/officeDocument/2006/docPropsVTypes">
  <TotalTime>5339</TotalTime>
  <Words>521</Words>
  <Application>Microsoft Office PowerPoint</Application>
  <PresentationFormat>On-screen Show (4:3)</PresentationFormat>
  <Paragraphs>79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Content of the Presentation</vt:lpstr>
      <vt:lpstr>The Purpose</vt:lpstr>
      <vt:lpstr>Infrastructure Planning</vt:lpstr>
      <vt:lpstr>Infrastructure Plans cont…</vt:lpstr>
      <vt:lpstr>Estimates of Capital Expenditure </vt:lpstr>
      <vt:lpstr>Reporting</vt:lpstr>
      <vt:lpstr>Performance</vt:lpstr>
      <vt:lpstr>Infrastructure Performance Incentive Grant</vt:lpstr>
      <vt:lpstr>Planning Schedule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Chilli</dc:creator>
  <cp:lastModifiedBy>JOANNA ADU-BOAHEN</cp:lastModifiedBy>
  <cp:revision>98</cp:revision>
  <cp:lastPrinted>2017-06-07T11:40:32Z</cp:lastPrinted>
  <dcterms:created xsi:type="dcterms:W3CDTF">2012-05-11T18:19:16Z</dcterms:created>
  <dcterms:modified xsi:type="dcterms:W3CDTF">2018-06-05T06:50:37Z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0x010100ECEF276BC94CD446B8E96DCD1B152BAF</vt:lpwstr>
  </property>
</Properties>
</file>